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9"/>
  </p:notesMasterIdLst>
  <p:sldIdLst>
    <p:sldId id="256" r:id="rId2"/>
    <p:sldId id="412" r:id="rId3"/>
    <p:sldId id="410" r:id="rId4"/>
    <p:sldId id="411" r:id="rId5"/>
    <p:sldId id="370" r:id="rId6"/>
    <p:sldId id="409" r:id="rId7"/>
    <p:sldId id="407" r:id="rId8"/>
    <p:sldId id="362" r:id="rId9"/>
    <p:sldId id="257" r:id="rId10"/>
    <p:sldId id="358" r:id="rId11"/>
    <p:sldId id="359" r:id="rId12"/>
    <p:sldId id="360" r:id="rId13"/>
    <p:sldId id="263" r:id="rId14"/>
    <p:sldId id="315" r:id="rId15"/>
    <p:sldId id="259" r:id="rId16"/>
    <p:sldId id="264" r:id="rId17"/>
    <p:sldId id="393" r:id="rId18"/>
    <p:sldId id="414" r:id="rId19"/>
    <p:sldId id="348" r:id="rId20"/>
    <p:sldId id="380" r:id="rId21"/>
    <p:sldId id="349" r:id="rId22"/>
    <p:sldId id="381" r:id="rId23"/>
    <p:sldId id="382" r:id="rId24"/>
    <p:sldId id="350" r:id="rId25"/>
    <p:sldId id="261" r:id="rId26"/>
    <p:sldId id="415" r:id="rId27"/>
    <p:sldId id="379" r:id="rId28"/>
    <p:sldId id="267" r:id="rId29"/>
    <p:sldId id="345" r:id="rId30"/>
    <p:sldId id="406" r:id="rId31"/>
    <p:sldId id="269" r:id="rId32"/>
    <p:sldId id="321" r:id="rId33"/>
    <p:sldId id="270" r:id="rId34"/>
    <p:sldId id="271" r:id="rId35"/>
    <p:sldId id="346" r:id="rId36"/>
    <p:sldId id="275" r:id="rId37"/>
    <p:sldId id="272" r:id="rId38"/>
    <p:sldId id="276" r:id="rId39"/>
    <p:sldId id="385" r:id="rId40"/>
    <p:sldId id="273" r:id="rId41"/>
    <p:sldId id="351" r:id="rId42"/>
    <p:sldId id="277" r:id="rId43"/>
    <p:sldId id="278" r:id="rId44"/>
    <p:sldId id="352" r:id="rId45"/>
    <p:sldId id="353" r:id="rId46"/>
    <p:sldId id="354" r:id="rId47"/>
    <p:sldId id="279" r:id="rId48"/>
    <p:sldId id="355" r:id="rId49"/>
    <p:sldId id="280" r:id="rId50"/>
    <p:sldId id="281" r:id="rId51"/>
    <p:sldId id="405" r:id="rId52"/>
    <p:sldId id="397" r:id="rId53"/>
    <p:sldId id="398" r:id="rId54"/>
    <p:sldId id="413" r:id="rId55"/>
    <p:sldId id="372" r:id="rId56"/>
    <p:sldId id="371" r:id="rId57"/>
    <p:sldId id="283" r:id="rId58"/>
    <p:sldId id="375" r:id="rId59"/>
    <p:sldId id="376" r:id="rId60"/>
    <p:sldId id="377" r:id="rId61"/>
    <p:sldId id="363" r:id="rId62"/>
    <p:sldId id="364" r:id="rId63"/>
    <p:sldId id="365" r:id="rId64"/>
    <p:sldId id="366" r:id="rId65"/>
    <p:sldId id="367" r:id="rId66"/>
    <p:sldId id="368" r:id="rId67"/>
    <p:sldId id="369" r:id="rId68"/>
    <p:sldId id="284" r:id="rId69"/>
    <p:sldId id="383" r:id="rId70"/>
    <p:sldId id="404" r:id="rId71"/>
    <p:sldId id="384" r:id="rId72"/>
    <p:sldId id="322" r:id="rId73"/>
    <p:sldId id="399" r:id="rId74"/>
    <p:sldId id="392" r:id="rId75"/>
    <p:sldId id="292" r:id="rId76"/>
    <p:sldId id="293" r:id="rId77"/>
    <p:sldId id="294" r:id="rId78"/>
    <p:sldId id="395" r:id="rId79"/>
    <p:sldId id="396" r:id="rId80"/>
    <p:sldId id="295" r:id="rId81"/>
    <p:sldId id="403" r:id="rId82"/>
    <p:sldId id="400" r:id="rId83"/>
    <p:sldId id="305" r:id="rId84"/>
    <p:sldId id="306" r:id="rId85"/>
    <p:sldId id="307" r:id="rId86"/>
    <p:sldId id="308" r:id="rId87"/>
    <p:sldId id="309" r:id="rId88"/>
    <p:sldId id="310" r:id="rId89"/>
    <p:sldId id="312" r:id="rId90"/>
    <p:sldId id="311" r:id="rId91"/>
    <p:sldId id="386" r:id="rId92"/>
    <p:sldId id="387" r:id="rId93"/>
    <p:sldId id="390" r:id="rId94"/>
    <p:sldId id="388" r:id="rId95"/>
    <p:sldId id="389" r:id="rId96"/>
    <p:sldId id="391" r:id="rId97"/>
    <p:sldId id="401"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shall-Tate, Karina" initials="MK" lastIdx="11" clrIdx="0">
    <p:extLst/>
  </p:cmAuthor>
  <p:cmAuthor id="2" name="Trabelsi, Ruwani" initials="TR" lastIdx="3" clrIdx="1"/>
  <p:cmAuthor id="3" name="Jo Hathaway" initials="JH" lastIdx="11" clrIdx="2">
    <p:extLst/>
  </p:cmAuthor>
  <p:cmAuthor id="4" name="Ruth Chalmers" initials="RC" lastIdx="6" clrIdx="3">
    <p:extLst>
      <p:ext uri="{19B8F6BF-5375-455C-9EA6-DF929625EA0E}">
        <p15:presenceInfo xmlns:p15="http://schemas.microsoft.com/office/powerpoint/2012/main" userId="S-1-5-21-2762538073-1412953145-2590643260-69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6D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53" autoAdjust="0"/>
    <p:restoredTop sz="96405" autoAdjust="0"/>
  </p:normalViewPr>
  <p:slideViewPr>
    <p:cSldViewPr snapToGrid="0">
      <p:cViewPr varScale="1">
        <p:scale>
          <a:sx n="131" d="100"/>
          <a:sy n="131" d="100"/>
        </p:scale>
        <p:origin x="280" y="184"/>
      </p:cViewPr>
      <p:guideLst>
        <p:guide orient="horz" pos="2160"/>
        <p:guide pos="3840"/>
      </p:guideLst>
    </p:cSldViewPr>
  </p:slideViewPr>
  <p:notesTextViewPr>
    <p:cViewPr>
      <p:scale>
        <a:sx n="1" d="1"/>
        <a:sy n="1" d="1"/>
      </p:scale>
      <p:origin x="0" y="0"/>
    </p:cViewPr>
  </p:notesTextViewPr>
  <p:sorterViewPr>
    <p:cViewPr varScale="1">
      <p:scale>
        <a:sx n="1" d="1"/>
        <a:sy n="1" d="1"/>
      </p:scale>
      <p:origin x="0" y="17190"/>
    </p:cViewPr>
  </p:sorterViewPr>
  <p:notesViewPr>
    <p:cSldViewPr snapToGrid="0">
      <p:cViewPr varScale="1">
        <p:scale>
          <a:sx n="56" d="100"/>
          <a:sy n="56" d="100"/>
        </p:scale>
        <p:origin x="-283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097A87-5A09-438A-8BF7-FF331644FB9A}" type="datetimeFigureOut">
              <a:rPr lang="en-GB" smtClean="0"/>
              <a:t>30/04/2020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65C3CD-FF81-4B3D-97BF-7095E09E504C}" type="slidenum">
              <a:rPr lang="en-GB" smtClean="0"/>
              <a:t>‹#›</a:t>
            </a:fld>
            <a:endParaRPr lang="en-GB"/>
          </a:p>
        </p:txBody>
      </p:sp>
    </p:spTree>
    <p:extLst>
      <p:ext uri="{BB962C8B-B14F-4D97-AF65-F5344CB8AC3E}">
        <p14:creationId xmlns:p14="http://schemas.microsoft.com/office/powerpoint/2010/main" val="244226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265C3CD-FF81-4B3D-97BF-7095E09E504C}" type="slidenum">
              <a:rPr lang="en-GB" smtClean="0"/>
              <a:t>1</a:t>
            </a:fld>
            <a:endParaRPr lang="en-GB"/>
          </a:p>
        </p:txBody>
      </p:sp>
    </p:spTree>
    <p:extLst>
      <p:ext uri="{BB962C8B-B14F-4D97-AF65-F5344CB8AC3E}">
        <p14:creationId xmlns:p14="http://schemas.microsoft.com/office/powerpoint/2010/main" val="1924148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265C3CD-FF81-4B3D-97BF-7095E09E504C}" type="slidenum">
              <a:rPr lang="en-GB" smtClean="0"/>
              <a:t>11</a:t>
            </a:fld>
            <a:endParaRPr lang="en-GB"/>
          </a:p>
        </p:txBody>
      </p:sp>
    </p:spTree>
    <p:extLst>
      <p:ext uri="{BB962C8B-B14F-4D97-AF65-F5344CB8AC3E}">
        <p14:creationId xmlns:p14="http://schemas.microsoft.com/office/powerpoint/2010/main" val="3434430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65C3CD-FF81-4B3D-97BF-7095E09E504C}" type="slidenum">
              <a:rPr lang="en-GB" smtClean="0"/>
              <a:t>12</a:t>
            </a:fld>
            <a:endParaRPr lang="en-GB"/>
          </a:p>
        </p:txBody>
      </p:sp>
    </p:spTree>
    <p:extLst>
      <p:ext uri="{BB962C8B-B14F-4D97-AF65-F5344CB8AC3E}">
        <p14:creationId xmlns:p14="http://schemas.microsoft.com/office/powerpoint/2010/main" val="2219546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733" y="4383617"/>
            <a:ext cx="5486400" cy="3600450"/>
          </a:xfrm>
        </p:spPr>
        <p:txBody>
          <a:bodyPr/>
          <a:lstStyle/>
          <a:p>
            <a:endParaRPr lang="en-GB" dirty="0"/>
          </a:p>
        </p:txBody>
      </p:sp>
      <p:sp>
        <p:nvSpPr>
          <p:cNvPr id="4" name="Slide Number Placeholder 3"/>
          <p:cNvSpPr>
            <a:spLocks noGrp="1"/>
          </p:cNvSpPr>
          <p:nvPr>
            <p:ph type="sldNum" sz="quarter" idx="10"/>
          </p:nvPr>
        </p:nvSpPr>
        <p:spPr/>
        <p:txBody>
          <a:bodyPr/>
          <a:lstStyle/>
          <a:p>
            <a:fld id="{B265C3CD-FF81-4B3D-97BF-7095E09E504C}" type="slidenum">
              <a:rPr lang="en-GB" smtClean="0"/>
              <a:t>13</a:t>
            </a:fld>
            <a:endParaRPr lang="en-GB"/>
          </a:p>
        </p:txBody>
      </p:sp>
    </p:spTree>
    <p:extLst>
      <p:ext uri="{BB962C8B-B14F-4D97-AF65-F5344CB8AC3E}">
        <p14:creationId xmlns:p14="http://schemas.microsoft.com/office/powerpoint/2010/main" val="2885217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265C3CD-FF81-4B3D-97BF-7095E09E504C}" type="slidenum">
              <a:rPr lang="en-GB" smtClean="0"/>
              <a:t>14</a:t>
            </a:fld>
            <a:endParaRPr lang="en-GB"/>
          </a:p>
        </p:txBody>
      </p:sp>
    </p:spTree>
    <p:extLst>
      <p:ext uri="{BB962C8B-B14F-4D97-AF65-F5344CB8AC3E}">
        <p14:creationId xmlns:p14="http://schemas.microsoft.com/office/powerpoint/2010/main" val="2179499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65C3CD-FF81-4B3D-97BF-7095E09E504C}" type="slidenum">
              <a:rPr lang="en-GB" smtClean="0"/>
              <a:t>15</a:t>
            </a:fld>
            <a:endParaRPr lang="en-GB"/>
          </a:p>
        </p:txBody>
      </p:sp>
    </p:spTree>
    <p:extLst>
      <p:ext uri="{BB962C8B-B14F-4D97-AF65-F5344CB8AC3E}">
        <p14:creationId xmlns:p14="http://schemas.microsoft.com/office/powerpoint/2010/main" val="1324595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65C3CD-FF81-4B3D-97BF-7095E09E504C}" type="slidenum">
              <a:rPr lang="en-GB" smtClean="0"/>
              <a:t>16</a:t>
            </a:fld>
            <a:endParaRPr lang="en-GB"/>
          </a:p>
        </p:txBody>
      </p:sp>
    </p:spTree>
    <p:extLst>
      <p:ext uri="{BB962C8B-B14F-4D97-AF65-F5344CB8AC3E}">
        <p14:creationId xmlns:p14="http://schemas.microsoft.com/office/powerpoint/2010/main" val="304276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65C3CD-FF81-4B3D-97BF-7095E09E504C}" type="slidenum">
              <a:rPr lang="en-GB" smtClean="0"/>
              <a:t>17</a:t>
            </a:fld>
            <a:endParaRPr lang="en-GB"/>
          </a:p>
        </p:txBody>
      </p:sp>
    </p:spTree>
    <p:extLst>
      <p:ext uri="{BB962C8B-B14F-4D97-AF65-F5344CB8AC3E}">
        <p14:creationId xmlns:p14="http://schemas.microsoft.com/office/powerpoint/2010/main" val="738868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65C3CD-FF81-4B3D-97BF-7095E09E504C}" type="slidenum">
              <a:rPr lang="en-GB" smtClean="0"/>
              <a:t>23</a:t>
            </a:fld>
            <a:endParaRPr lang="en-GB"/>
          </a:p>
        </p:txBody>
      </p:sp>
    </p:spTree>
    <p:extLst>
      <p:ext uri="{BB962C8B-B14F-4D97-AF65-F5344CB8AC3E}">
        <p14:creationId xmlns:p14="http://schemas.microsoft.com/office/powerpoint/2010/main" val="3621173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65C3CD-FF81-4B3D-97BF-7095E09E504C}" type="slidenum">
              <a:rPr lang="en-GB" smtClean="0"/>
              <a:t>24</a:t>
            </a:fld>
            <a:endParaRPr lang="en-GB"/>
          </a:p>
        </p:txBody>
      </p:sp>
    </p:spTree>
    <p:extLst>
      <p:ext uri="{BB962C8B-B14F-4D97-AF65-F5344CB8AC3E}">
        <p14:creationId xmlns:p14="http://schemas.microsoft.com/office/powerpoint/2010/main" val="1932074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65C3CD-FF81-4B3D-97BF-7095E09E504C}" type="slidenum">
              <a:rPr lang="en-GB" smtClean="0"/>
              <a:t>27</a:t>
            </a:fld>
            <a:endParaRPr lang="en-GB"/>
          </a:p>
        </p:txBody>
      </p:sp>
    </p:spTree>
    <p:extLst>
      <p:ext uri="{BB962C8B-B14F-4D97-AF65-F5344CB8AC3E}">
        <p14:creationId xmlns:p14="http://schemas.microsoft.com/office/powerpoint/2010/main" val="830191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Different people see thinks differently. Individually our perception about the world can be very different to each other.</a:t>
            </a:r>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100">
                <a:solidFill>
                  <a:schemeClr val="tx1"/>
                </a:solidFill>
                <a:latin typeface="Calibri" pitchFamily="34" charset="0"/>
              </a:defRPr>
            </a:lvl1pPr>
            <a:lvl2pPr marL="741503" indent="-284292" eaLnBrk="0" hangingPunct="0">
              <a:spcBef>
                <a:spcPct val="30000"/>
              </a:spcBef>
              <a:defRPr sz="1100">
                <a:solidFill>
                  <a:schemeClr val="tx1"/>
                </a:solidFill>
                <a:latin typeface="Calibri" pitchFamily="34" charset="0"/>
              </a:defRPr>
            </a:lvl2pPr>
            <a:lvl3pPr marL="1141564" indent="-227141" eaLnBrk="0" hangingPunct="0">
              <a:spcBef>
                <a:spcPct val="30000"/>
              </a:spcBef>
              <a:defRPr sz="1100">
                <a:solidFill>
                  <a:schemeClr val="tx1"/>
                </a:solidFill>
                <a:latin typeface="Calibri" pitchFamily="34" charset="0"/>
              </a:defRPr>
            </a:lvl3pPr>
            <a:lvl4pPr marL="1598775" indent="-227141" eaLnBrk="0" hangingPunct="0">
              <a:spcBef>
                <a:spcPct val="30000"/>
              </a:spcBef>
              <a:defRPr sz="1100">
                <a:solidFill>
                  <a:schemeClr val="tx1"/>
                </a:solidFill>
                <a:latin typeface="Calibri" pitchFamily="34" charset="0"/>
              </a:defRPr>
            </a:lvl4pPr>
            <a:lvl5pPr marL="2055986" indent="-227141" eaLnBrk="0" hangingPunct="0">
              <a:spcBef>
                <a:spcPct val="30000"/>
              </a:spcBef>
              <a:defRPr sz="1100">
                <a:solidFill>
                  <a:schemeClr val="tx1"/>
                </a:solidFill>
                <a:latin typeface="Calibri" pitchFamily="34" charset="0"/>
              </a:defRPr>
            </a:lvl5pPr>
            <a:lvl6pPr marL="2478028" indent="-227141" defTabSz="422041" eaLnBrk="0" fontAlgn="base" hangingPunct="0">
              <a:spcBef>
                <a:spcPct val="30000"/>
              </a:spcBef>
              <a:spcAft>
                <a:spcPct val="0"/>
              </a:spcAft>
              <a:defRPr sz="1100">
                <a:solidFill>
                  <a:schemeClr val="tx1"/>
                </a:solidFill>
                <a:latin typeface="Calibri" pitchFamily="34" charset="0"/>
              </a:defRPr>
            </a:lvl6pPr>
            <a:lvl7pPr marL="2900069" indent="-227141" defTabSz="422041" eaLnBrk="0" fontAlgn="base" hangingPunct="0">
              <a:spcBef>
                <a:spcPct val="30000"/>
              </a:spcBef>
              <a:spcAft>
                <a:spcPct val="0"/>
              </a:spcAft>
              <a:defRPr sz="1100">
                <a:solidFill>
                  <a:schemeClr val="tx1"/>
                </a:solidFill>
                <a:latin typeface="Calibri" pitchFamily="34" charset="0"/>
              </a:defRPr>
            </a:lvl7pPr>
            <a:lvl8pPr marL="3322110" indent="-227141" defTabSz="422041" eaLnBrk="0" fontAlgn="base" hangingPunct="0">
              <a:spcBef>
                <a:spcPct val="30000"/>
              </a:spcBef>
              <a:spcAft>
                <a:spcPct val="0"/>
              </a:spcAft>
              <a:defRPr sz="1100">
                <a:solidFill>
                  <a:schemeClr val="tx1"/>
                </a:solidFill>
                <a:latin typeface="Calibri" pitchFamily="34" charset="0"/>
              </a:defRPr>
            </a:lvl8pPr>
            <a:lvl9pPr marL="3744152" indent="-227141" defTabSz="422041" eaLnBrk="0" fontAlgn="base" hangingPunct="0">
              <a:spcBef>
                <a:spcPct val="30000"/>
              </a:spcBef>
              <a:spcAft>
                <a:spcPct val="0"/>
              </a:spcAft>
              <a:defRPr sz="1100">
                <a:solidFill>
                  <a:schemeClr val="tx1"/>
                </a:solidFill>
                <a:latin typeface="Calibri" pitchFamily="34" charset="0"/>
              </a:defRPr>
            </a:lvl9pPr>
          </a:lstStyle>
          <a:p>
            <a:pPr eaLnBrk="1" hangingPunct="1">
              <a:spcBef>
                <a:spcPct val="0"/>
              </a:spcBef>
            </a:pPr>
            <a:fld id="{E0E0C66E-1B87-4B43-8C28-9DFEC876461A}" type="slidenum">
              <a:rPr lang="en-GB" altLang="en-US" sz="1200">
                <a:latin typeface="Arial" charset="0"/>
              </a:rPr>
              <a:pPr eaLnBrk="1" hangingPunct="1">
                <a:spcBef>
                  <a:spcPct val="0"/>
                </a:spcBef>
              </a:pPr>
              <a:t>3</a:t>
            </a:fld>
            <a:endParaRPr lang="en-GB" altLang="en-US" sz="1200">
              <a:latin typeface="Arial" charset="0"/>
            </a:endParaRPr>
          </a:p>
        </p:txBody>
      </p:sp>
    </p:spTree>
    <p:extLst>
      <p:ext uri="{BB962C8B-B14F-4D97-AF65-F5344CB8AC3E}">
        <p14:creationId xmlns:p14="http://schemas.microsoft.com/office/powerpoint/2010/main" val="30369870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B265C3CD-FF81-4B3D-97BF-7095E09E504C}" type="slidenum">
              <a:rPr lang="en-GB" smtClean="0"/>
              <a:t>28</a:t>
            </a:fld>
            <a:endParaRPr lang="en-GB"/>
          </a:p>
        </p:txBody>
      </p:sp>
    </p:spTree>
    <p:extLst>
      <p:ext uri="{BB962C8B-B14F-4D97-AF65-F5344CB8AC3E}">
        <p14:creationId xmlns:p14="http://schemas.microsoft.com/office/powerpoint/2010/main" val="3116856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65C3CD-FF81-4B3D-97BF-7095E09E504C}" type="slidenum">
              <a:rPr lang="en-GB" smtClean="0"/>
              <a:t>29</a:t>
            </a:fld>
            <a:endParaRPr lang="en-GB"/>
          </a:p>
        </p:txBody>
      </p:sp>
    </p:spTree>
    <p:extLst>
      <p:ext uri="{BB962C8B-B14F-4D97-AF65-F5344CB8AC3E}">
        <p14:creationId xmlns:p14="http://schemas.microsoft.com/office/powerpoint/2010/main" val="4247577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65C3CD-FF81-4B3D-97BF-7095E09E504C}" type="slidenum">
              <a:rPr lang="en-GB" smtClean="0"/>
              <a:t>33</a:t>
            </a:fld>
            <a:endParaRPr lang="en-GB"/>
          </a:p>
        </p:txBody>
      </p:sp>
    </p:spTree>
    <p:extLst>
      <p:ext uri="{BB962C8B-B14F-4D97-AF65-F5344CB8AC3E}">
        <p14:creationId xmlns:p14="http://schemas.microsoft.com/office/powerpoint/2010/main" val="11928054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65C3CD-FF81-4B3D-97BF-7095E09E504C}" type="slidenum">
              <a:rPr lang="en-GB" smtClean="0"/>
              <a:t>34</a:t>
            </a:fld>
            <a:endParaRPr lang="en-GB"/>
          </a:p>
        </p:txBody>
      </p:sp>
    </p:spTree>
    <p:extLst>
      <p:ext uri="{BB962C8B-B14F-4D97-AF65-F5344CB8AC3E}">
        <p14:creationId xmlns:p14="http://schemas.microsoft.com/office/powerpoint/2010/main" val="3722498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65C3CD-FF81-4B3D-97BF-7095E09E504C}" type="slidenum">
              <a:rPr lang="en-GB" smtClean="0"/>
              <a:t>35</a:t>
            </a:fld>
            <a:endParaRPr lang="en-GB"/>
          </a:p>
        </p:txBody>
      </p:sp>
    </p:spTree>
    <p:extLst>
      <p:ext uri="{BB962C8B-B14F-4D97-AF65-F5344CB8AC3E}">
        <p14:creationId xmlns:p14="http://schemas.microsoft.com/office/powerpoint/2010/main" val="7081044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65C3CD-FF81-4B3D-97BF-7095E09E504C}" type="slidenum">
              <a:rPr lang="en-GB" smtClean="0"/>
              <a:t>37</a:t>
            </a:fld>
            <a:endParaRPr lang="en-GB"/>
          </a:p>
        </p:txBody>
      </p:sp>
    </p:spTree>
    <p:extLst>
      <p:ext uri="{BB962C8B-B14F-4D97-AF65-F5344CB8AC3E}">
        <p14:creationId xmlns:p14="http://schemas.microsoft.com/office/powerpoint/2010/main" val="15755685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65C3CD-FF81-4B3D-97BF-7095E09E504C}" type="slidenum">
              <a:rPr lang="en-GB" smtClean="0"/>
              <a:t>38</a:t>
            </a:fld>
            <a:endParaRPr lang="en-GB"/>
          </a:p>
        </p:txBody>
      </p:sp>
    </p:spTree>
    <p:extLst>
      <p:ext uri="{BB962C8B-B14F-4D97-AF65-F5344CB8AC3E}">
        <p14:creationId xmlns:p14="http://schemas.microsoft.com/office/powerpoint/2010/main" val="28925888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65C3CD-FF81-4B3D-97BF-7095E09E504C}" type="slidenum">
              <a:rPr lang="en-GB" smtClean="0"/>
              <a:t>39</a:t>
            </a:fld>
            <a:endParaRPr lang="en-GB"/>
          </a:p>
        </p:txBody>
      </p:sp>
    </p:spTree>
    <p:extLst>
      <p:ext uri="{BB962C8B-B14F-4D97-AF65-F5344CB8AC3E}">
        <p14:creationId xmlns:p14="http://schemas.microsoft.com/office/powerpoint/2010/main" val="3863723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65C3CD-FF81-4B3D-97BF-7095E09E504C}" type="slidenum">
              <a:rPr lang="en-GB" smtClean="0"/>
              <a:t>40</a:t>
            </a:fld>
            <a:endParaRPr lang="en-GB"/>
          </a:p>
        </p:txBody>
      </p:sp>
    </p:spTree>
    <p:extLst>
      <p:ext uri="{BB962C8B-B14F-4D97-AF65-F5344CB8AC3E}">
        <p14:creationId xmlns:p14="http://schemas.microsoft.com/office/powerpoint/2010/main" val="3710129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65C3CD-FF81-4B3D-97BF-7095E09E504C}" type="slidenum">
              <a:rPr lang="en-GB" smtClean="0"/>
              <a:t>42</a:t>
            </a:fld>
            <a:endParaRPr lang="en-GB"/>
          </a:p>
        </p:txBody>
      </p:sp>
    </p:spTree>
    <p:extLst>
      <p:ext uri="{BB962C8B-B14F-4D97-AF65-F5344CB8AC3E}">
        <p14:creationId xmlns:p14="http://schemas.microsoft.com/office/powerpoint/2010/main" val="1551104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Ask delegates to share their learning needs and expectations and write them up on a flip chart for the end of the training summary/conclusion</a:t>
            </a:r>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100">
                <a:solidFill>
                  <a:schemeClr val="tx1"/>
                </a:solidFill>
                <a:latin typeface="Calibri" pitchFamily="34" charset="0"/>
              </a:defRPr>
            </a:lvl1pPr>
            <a:lvl2pPr marL="741503" indent="-284292" eaLnBrk="0" hangingPunct="0">
              <a:spcBef>
                <a:spcPct val="30000"/>
              </a:spcBef>
              <a:defRPr sz="1100">
                <a:solidFill>
                  <a:schemeClr val="tx1"/>
                </a:solidFill>
                <a:latin typeface="Calibri" pitchFamily="34" charset="0"/>
              </a:defRPr>
            </a:lvl2pPr>
            <a:lvl3pPr marL="1141564" indent="-227141" eaLnBrk="0" hangingPunct="0">
              <a:spcBef>
                <a:spcPct val="30000"/>
              </a:spcBef>
              <a:defRPr sz="1100">
                <a:solidFill>
                  <a:schemeClr val="tx1"/>
                </a:solidFill>
                <a:latin typeface="Calibri" pitchFamily="34" charset="0"/>
              </a:defRPr>
            </a:lvl3pPr>
            <a:lvl4pPr marL="1598775" indent="-227141" eaLnBrk="0" hangingPunct="0">
              <a:spcBef>
                <a:spcPct val="30000"/>
              </a:spcBef>
              <a:defRPr sz="1100">
                <a:solidFill>
                  <a:schemeClr val="tx1"/>
                </a:solidFill>
                <a:latin typeface="Calibri" pitchFamily="34" charset="0"/>
              </a:defRPr>
            </a:lvl4pPr>
            <a:lvl5pPr marL="2055986" indent="-227141" eaLnBrk="0" hangingPunct="0">
              <a:spcBef>
                <a:spcPct val="30000"/>
              </a:spcBef>
              <a:defRPr sz="1100">
                <a:solidFill>
                  <a:schemeClr val="tx1"/>
                </a:solidFill>
                <a:latin typeface="Calibri" pitchFamily="34" charset="0"/>
              </a:defRPr>
            </a:lvl5pPr>
            <a:lvl6pPr marL="2478028" indent="-227141" defTabSz="422041" eaLnBrk="0" fontAlgn="base" hangingPunct="0">
              <a:spcBef>
                <a:spcPct val="30000"/>
              </a:spcBef>
              <a:spcAft>
                <a:spcPct val="0"/>
              </a:spcAft>
              <a:defRPr sz="1100">
                <a:solidFill>
                  <a:schemeClr val="tx1"/>
                </a:solidFill>
                <a:latin typeface="Calibri" pitchFamily="34" charset="0"/>
              </a:defRPr>
            </a:lvl6pPr>
            <a:lvl7pPr marL="2900069" indent="-227141" defTabSz="422041" eaLnBrk="0" fontAlgn="base" hangingPunct="0">
              <a:spcBef>
                <a:spcPct val="30000"/>
              </a:spcBef>
              <a:spcAft>
                <a:spcPct val="0"/>
              </a:spcAft>
              <a:defRPr sz="1100">
                <a:solidFill>
                  <a:schemeClr val="tx1"/>
                </a:solidFill>
                <a:latin typeface="Calibri" pitchFamily="34" charset="0"/>
              </a:defRPr>
            </a:lvl7pPr>
            <a:lvl8pPr marL="3322110" indent="-227141" defTabSz="422041" eaLnBrk="0" fontAlgn="base" hangingPunct="0">
              <a:spcBef>
                <a:spcPct val="30000"/>
              </a:spcBef>
              <a:spcAft>
                <a:spcPct val="0"/>
              </a:spcAft>
              <a:defRPr sz="1100">
                <a:solidFill>
                  <a:schemeClr val="tx1"/>
                </a:solidFill>
                <a:latin typeface="Calibri" pitchFamily="34" charset="0"/>
              </a:defRPr>
            </a:lvl8pPr>
            <a:lvl9pPr marL="3744152" indent="-227141" defTabSz="422041" eaLnBrk="0" fontAlgn="base" hangingPunct="0">
              <a:spcBef>
                <a:spcPct val="30000"/>
              </a:spcBef>
              <a:spcAft>
                <a:spcPct val="0"/>
              </a:spcAft>
              <a:defRPr sz="1100">
                <a:solidFill>
                  <a:schemeClr val="tx1"/>
                </a:solidFill>
                <a:latin typeface="Calibri" pitchFamily="34" charset="0"/>
              </a:defRPr>
            </a:lvl9pPr>
          </a:lstStyle>
          <a:p>
            <a:pPr eaLnBrk="1" hangingPunct="1">
              <a:spcBef>
                <a:spcPct val="0"/>
              </a:spcBef>
            </a:pPr>
            <a:fld id="{6E0C9D0C-70D1-4A68-AF66-7E799D1693AE}" type="slidenum">
              <a:rPr lang="en-GB" altLang="en-US" sz="1200">
                <a:latin typeface="Arial" charset="0"/>
              </a:rPr>
              <a:pPr eaLnBrk="1" hangingPunct="1">
                <a:spcBef>
                  <a:spcPct val="0"/>
                </a:spcBef>
              </a:pPr>
              <a:t>4</a:t>
            </a:fld>
            <a:endParaRPr lang="en-GB" altLang="en-US" sz="1200">
              <a:latin typeface="Arial" charset="0"/>
            </a:endParaRPr>
          </a:p>
        </p:txBody>
      </p:sp>
    </p:spTree>
    <p:extLst>
      <p:ext uri="{BB962C8B-B14F-4D97-AF65-F5344CB8AC3E}">
        <p14:creationId xmlns:p14="http://schemas.microsoft.com/office/powerpoint/2010/main" val="41355043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65C3CD-FF81-4B3D-97BF-7095E09E504C}" type="slidenum">
              <a:rPr lang="en-GB" smtClean="0"/>
              <a:t>43</a:t>
            </a:fld>
            <a:endParaRPr lang="en-GB"/>
          </a:p>
        </p:txBody>
      </p:sp>
    </p:spTree>
    <p:extLst>
      <p:ext uri="{BB962C8B-B14F-4D97-AF65-F5344CB8AC3E}">
        <p14:creationId xmlns:p14="http://schemas.microsoft.com/office/powerpoint/2010/main" val="30678318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65C3CD-FF81-4B3D-97BF-7095E09E504C}" type="slidenum">
              <a:rPr lang="en-GB" smtClean="0"/>
              <a:t>46</a:t>
            </a:fld>
            <a:endParaRPr lang="en-GB"/>
          </a:p>
        </p:txBody>
      </p:sp>
    </p:spTree>
    <p:extLst>
      <p:ext uri="{BB962C8B-B14F-4D97-AF65-F5344CB8AC3E}">
        <p14:creationId xmlns:p14="http://schemas.microsoft.com/office/powerpoint/2010/main" val="32590944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65C3CD-FF81-4B3D-97BF-7095E09E504C}" type="slidenum">
              <a:rPr lang="en-GB" smtClean="0"/>
              <a:t>47</a:t>
            </a:fld>
            <a:endParaRPr lang="en-GB"/>
          </a:p>
        </p:txBody>
      </p:sp>
    </p:spTree>
    <p:extLst>
      <p:ext uri="{BB962C8B-B14F-4D97-AF65-F5344CB8AC3E}">
        <p14:creationId xmlns:p14="http://schemas.microsoft.com/office/powerpoint/2010/main" val="16403419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65C3CD-FF81-4B3D-97BF-7095E09E504C}" type="slidenum">
              <a:rPr lang="en-GB" smtClean="0"/>
              <a:t>49</a:t>
            </a:fld>
            <a:endParaRPr lang="en-GB"/>
          </a:p>
        </p:txBody>
      </p:sp>
    </p:spTree>
    <p:extLst>
      <p:ext uri="{BB962C8B-B14F-4D97-AF65-F5344CB8AC3E}">
        <p14:creationId xmlns:p14="http://schemas.microsoft.com/office/powerpoint/2010/main" val="37878712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65C3CD-FF81-4B3D-97BF-7095E09E504C}" type="slidenum">
              <a:rPr lang="en-GB" smtClean="0"/>
              <a:t>50</a:t>
            </a:fld>
            <a:endParaRPr lang="en-GB"/>
          </a:p>
        </p:txBody>
      </p:sp>
    </p:spTree>
    <p:extLst>
      <p:ext uri="{BB962C8B-B14F-4D97-AF65-F5344CB8AC3E}">
        <p14:creationId xmlns:p14="http://schemas.microsoft.com/office/powerpoint/2010/main" val="31481582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65C3CD-FF81-4B3D-97BF-7095E09E504C}" type="slidenum">
              <a:rPr lang="en-GB" smtClean="0"/>
              <a:t>51</a:t>
            </a:fld>
            <a:endParaRPr lang="en-GB"/>
          </a:p>
        </p:txBody>
      </p:sp>
    </p:spTree>
    <p:extLst>
      <p:ext uri="{BB962C8B-B14F-4D97-AF65-F5344CB8AC3E}">
        <p14:creationId xmlns:p14="http://schemas.microsoft.com/office/powerpoint/2010/main" val="32068134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65C3CD-FF81-4B3D-97BF-7095E09E504C}" type="slidenum">
              <a:rPr lang="en-GB" smtClean="0"/>
              <a:t>55</a:t>
            </a:fld>
            <a:endParaRPr lang="en-GB"/>
          </a:p>
        </p:txBody>
      </p:sp>
    </p:spTree>
    <p:extLst>
      <p:ext uri="{BB962C8B-B14F-4D97-AF65-F5344CB8AC3E}">
        <p14:creationId xmlns:p14="http://schemas.microsoft.com/office/powerpoint/2010/main" val="15945069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B265C3CD-FF81-4B3D-97BF-7095E09E504C}" type="slidenum">
              <a:rPr lang="en-GB" smtClean="0"/>
              <a:t>57</a:t>
            </a:fld>
            <a:endParaRPr lang="en-GB"/>
          </a:p>
        </p:txBody>
      </p:sp>
    </p:spTree>
    <p:extLst>
      <p:ext uri="{BB962C8B-B14F-4D97-AF65-F5344CB8AC3E}">
        <p14:creationId xmlns:p14="http://schemas.microsoft.com/office/powerpoint/2010/main" val="24284506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B265C3CD-FF81-4B3D-97BF-7095E09E504C}" type="slidenum">
              <a:rPr lang="en-GB" smtClean="0"/>
              <a:t>58</a:t>
            </a:fld>
            <a:endParaRPr lang="en-GB"/>
          </a:p>
        </p:txBody>
      </p:sp>
    </p:spTree>
    <p:extLst>
      <p:ext uri="{BB962C8B-B14F-4D97-AF65-F5344CB8AC3E}">
        <p14:creationId xmlns:p14="http://schemas.microsoft.com/office/powerpoint/2010/main" val="33958780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65C3CD-FF81-4B3D-97BF-7095E09E504C}" type="slidenum">
              <a:rPr lang="en-GB" smtClean="0"/>
              <a:t>59</a:t>
            </a:fld>
            <a:endParaRPr lang="en-GB"/>
          </a:p>
        </p:txBody>
      </p:sp>
    </p:spTree>
    <p:extLst>
      <p:ext uri="{BB962C8B-B14F-4D97-AF65-F5344CB8AC3E}">
        <p14:creationId xmlns:p14="http://schemas.microsoft.com/office/powerpoint/2010/main" val="1210049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65C3CD-FF81-4B3D-97BF-7095E09E504C}" type="slidenum">
              <a:rPr lang="en-GB" smtClean="0"/>
              <a:t>5</a:t>
            </a:fld>
            <a:endParaRPr lang="en-GB"/>
          </a:p>
        </p:txBody>
      </p:sp>
    </p:spTree>
    <p:extLst>
      <p:ext uri="{BB962C8B-B14F-4D97-AF65-F5344CB8AC3E}">
        <p14:creationId xmlns:p14="http://schemas.microsoft.com/office/powerpoint/2010/main" val="19570752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fld id="{B265C3CD-FF81-4B3D-97BF-7095E09E504C}" type="slidenum">
              <a:rPr lang="en-GB" smtClean="0"/>
              <a:t>68</a:t>
            </a:fld>
            <a:endParaRPr lang="en-GB"/>
          </a:p>
        </p:txBody>
      </p:sp>
    </p:spTree>
    <p:extLst>
      <p:ext uri="{BB962C8B-B14F-4D97-AF65-F5344CB8AC3E}">
        <p14:creationId xmlns:p14="http://schemas.microsoft.com/office/powerpoint/2010/main" val="14141891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65C3CD-FF81-4B3D-97BF-7095E09E504C}" type="slidenum">
              <a:rPr lang="en-GB" smtClean="0"/>
              <a:t>69</a:t>
            </a:fld>
            <a:endParaRPr lang="en-GB"/>
          </a:p>
        </p:txBody>
      </p:sp>
    </p:spTree>
    <p:extLst>
      <p:ext uri="{BB962C8B-B14F-4D97-AF65-F5344CB8AC3E}">
        <p14:creationId xmlns:p14="http://schemas.microsoft.com/office/powerpoint/2010/main" val="7570579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65C3CD-FF81-4B3D-97BF-7095E09E504C}" type="slidenum">
              <a:rPr lang="en-GB" smtClean="0"/>
              <a:t>70</a:t>
            </a:fld>
            <a:endParaRPr lang="en-GB"/>
          </a:p>
        </p:txBody>
      </p:sp>
    </p:spTree>
    <p:extLst>
      <p:ext uri="{BB962C8B-B14F-4D97-AF65-F5344CB8AC3E}">
        <p14:creationId xmlns:p14="http://schemas.microsoft.com/office/powerpoint/2010/main" val="3106959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65C3CD-FF81-4B3D-97BF-7095E09E504C}" type="slidenum">
              <a:rPr lang="en-GB" smtClean="0"/>
              <a:t>73</a:t>
            </a:fld>
            <a:endParaRPr lang="en-GB"/>
          </a:p>
        </p:txBody>
      </p:sp>
    </p:spTree>
    <p:extLst>
      <p:ext uri="{BB962C8B-B14F-4D97-AF65-F5344CB8AC3E}">
        <p14:creationId xmlns:p14="http://schemas.microsoft.com/office/powerpoint/2010/main" val="30823878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65C3CD-FF81-4B3D-97BF-7095E09E504C}" type="slidenum">
              <a:rPr lang="en-GB" smtClean="0"/>
              <a:t>75</a:t>
            </a:fld>
            <a:endParaRPr lang="en-GB"/>
          </a:p>
        </p:txBody>
      </p:sp>
    </p:spTree>
    <p:extLst>
      <p:ext uri="{BB962C8B-B14F-4D97-AF65-F5344CB8AC3E}">
        <p14:creationId xmlns:p14="http://schemas.microsoft.com/office/powerpoint/2010/main" val="23703255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65C3CD-FF81-4B3D-97BF-7095E09E504C}" type="slidenum">
              <a:rPr lang="en-GB" smtClean="0"/>
              <a:t>76</a:t>
            </a:fld>
            <a:endParaRPr lang="en-GB"/>
          </a:p>
        </p:txBody>
      </p:sp>
    </p:spTree>
    <p:extLst>
      <p:ext uri="{BB962C8B-B14F-4D97-AF65-F5344CB8AC3E}">
        <p14:creationId xmlns:p14="http://schemas.microsoft.com/office/powerpoint/2010/main" val="41091801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65C3CD-FF81-4B3D-97BF-7095E09E504C}" type="slidenum">
              <a:rPr lang="en-GB" smtClean="0"/>
              <a:t>77</a:t>
            </a:fld>
            <a:endParaRPr lang="en-GB"/>
          </a:p>
        </p:txBody>
      </p:sp>
    </p:spTree>
    <p:extLst>
      <p:ext uri="{BB962C8B-B14F-4D97-AF65-F5344CB8AC3E}">
        <p14:creationId xmlns:p14="http://schemas.microsoft.com/office/powerpoint/2010/main" val="38915246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65C3CD-FF81-4B3D-97BF-7095E09E504C}" type="slidenum">
              <a:rPr lang="en-GB" smtClean="0"/>
              <a:t>80</a:t>
            </a:fld>
            <a:endParaRPr lang="en-GB"/>
          </a:p>
        </p:txBody>
      </p:sp>
    </p:spTree>
    <p:extLst>
      <p:ext uri="{BB962C8B-B14F-4D97-AF65-F5344CB8AC3E}">
        <p14:creationId xmlns:p14="http://schemas.microsoft.com/office/powerpoint/2010/main" val="12951286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65C3CD-FF81-4B3D-97BF-7095E09E504C}" type="slidenum">
              <a:rPr lang="en-GB" smtClean="0"/>
              <a:t>81</a:t>
            </a:fld>
            <a:endParaRPr lang="en-GB"/>
          </a:p>
        </p:txBody>
      </p:sp>
    </p:spTree>
    <p:extLst>
      <p:ext uri="{BB962C8B-B14F-4D97-AF65-F5344CB8AC3E}">
        <p14:creationId xmlns:p14="http://schemas.microsoft.com/office/powerpoint/2010/main" val="40254398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65C3CD-FF81-4B3D-97BF-7095E09E504C}" type="slidenum">
              <a:rPr lang="en-GB" smtClean="0"/>
              <a:t>82</a:t>
            </a:fld>
            <a:endParaRPr lang="en-GB"/>
          </a:p>
        </p:txBody>
      </p:sp>
    </p:spTree>
    <p:extLst>
      <p:ext uri="{BB962C8B-B14F-4D97-AF65-F5344CB8AC3E}">
        <p14:creationId xmlns:p14="http://schemas.microsoft.com/office/powerpoint/2010/main" val="389238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265C3CD-FF81-4B3D-97BF-7095E09E504C}" type="slidenum">
              <a:rPr lang="en-GB" smtClean="0"/>
              <a:t>6</a:t>
            </a:fld>
            <a:endParaRPr lang="en-GB"/>
          </a:p>
        </p:txBody>
      </p:sp>
    </p:spTree>
    <p:extLst>
      <p:ext uri="{BB962C8B-B14F-4D97-AF65-F5344CB8AC3E}">
        <p14:creationId xmlns:p14="http://schemas.microsoft.com/office/powerpoint/2010/main" val="36961596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65C3CD-FF81-4B3D-97BF-7095E09E504C}" type="slidenum">
              <a:rPr lang="en-GB" smtClean="0"/>
              <a:t>83</a:t>
            </a:fld>
            <a:endParaRPr lang="en-GB"/>
          </a:p>
        </p:txBody>
      </p:sp>
    </p:spTree>
    <p:extLst>
      <p:ext uri="{BB962C8B-B14F-4D97-AF65-F5344CB8AC3E}">
        <p14:creationId xmlns:p14="http://schemas.microsoft.com/office/powerpoint/2010/main" val="30662825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65C3CD-FF81-4B3D-97BF-7095E09E504C}" type="slidenum">
              <a:rPr lang="en-GB" smtClean="0"/>
              <a:t>84</a:t>
            </a:fld>
            <a:endParaRPr lang="en-GB"/>
          </a:p>
        </p:txBody>
      </p:sp>
    </p:spTree>
    <p:extLst>
      <p:ext uri="{BB962C8B-B14F-4D97-AF65-F5344CB8AC3E}">
        <p14:creationId xmlns:p14="http://schemas.microsoft.com/office/powerpoint/2010/main" val="19403847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65C3CD-FF81-4B3D-97BF-7095E09E504C}" type="slidenum">
              <a:rPr lang="en-GB" smtClean="0"/>
              <a:t>85</a:t>
            </a:fld>
            <a:endParaRPr lang="en-GB"/>
          </a:p>
        </p:txBody>
      </p:sp>
    </p:spTree>
    <p:extLst>
      <p:ext uri="{BB962C8B-B14F-4D97-AF65-F5344CB8AC3E}">
        <p14:creationId xmlns:p14="http://schemas.microsoft.com/office/powerpoint/2010/main" val="22230121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65C3CD-FF81-4B3D-97BF-7095E09E504C}" type="slidenum">
              <a:rPr lang="en-GB" smtClean="0"/>
              <a:t>86</a:t>
            </a:fld>
            <a:endParaRPr lang="en-GB"/>
          </a:p>
        </p:txBody>
      </p:sp>
    </p:spTree>
    <p:extLst>
      <p:ext uri="{BB962C8B-B14F-4D97-AF65-F5344CB8AC3E}">
        <p14:creationId xmlns:p14="http://schemas.microsoft.com/office/powerpoint/2010/main" val="25867133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265C3CD-FF81-4B3D-97BF-7095E09E504C}" type="slidenum">
              <a:rPr lang="en-GB" smtClean="0"/>
              <a:t>90</a:t>
            </a:fld>
            <a:endParaRPr lang="en-GB"/>
          </a:p>
        </p:txBody>
      </p:sp>
    </p:spTree>
    <p:extLst>
      <p:ext uri="{BB962C8B-B14F-4D97-AF65-F5344CB8AC3E}">
        <p14:creationId xmlns:p14="http://schemas.microsoft.com/office/powerpoint/2010/main" val="4227241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65C3CD-FF81-4B3D-97BF-7095E09E504C}" type="slidenum">
              <a:rPr lang="en-GB" smtClean="0"/>
              <a:t>97</a:t>
            </a:fld>
            <a:endParaRPr lang="en-GB"/>
          </a:p>
        </p:txBody>
      </p:sp>
    </p:spTree>
    <p:extLst>
      <p:ext uri="{BB962C8B-B14F-4D97-AF65-F5344CB8AC3E}">
        <p14:creationId xmlns:p14="http://schemas.microsoft.com/office/powerpoint/2010/main" val="2089960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265C3CD-FF81-4B3D-97BF-7095E09E504C}" type="slidenum">
              <a:rPr lang="en-GB" smtClean="0"/>
              <a:t>7</a:t>
            </a:fld>
            <a:endParaRPr lang="en-GB"/>
          </a:p>
        </p:txBody>
      </p:sp>
    </p:spTree>
    <p:extLst>
      <p:ext uri="{BB962C8B-B14F-4D97-AF65-F5344CB8AC3E}">
        <p14:creationId xmlns:p14="http://schemas.microsoft.com/office/powerpoint/2010/main" val="3131918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265C3CD-FF81-4B3D-97BF-7095E09E504C}" type="slidenum">
              <a:rPr lang="en-GB" smtClean="0"/>
              <a:t>8</a:t>
            </a:fld>
            <a:endParaRPr lang="en-GB"/>
          </a:p>
        </p:txBody>
      </p:sp>
    </p:spTree>
    <p:extLst>
      <p:ext uri="{BB962C8B-B14F-4D97-AF65-F5344CB8AC3E}">
        <p14:creationId xmlns:p14="http://schemas.microsoft.com/office/powerpoint/2010/main" val="933468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65C3CD-FF81-4B3D-97BF-7095E09E504C}" type="slidenum">
              <a:rPr lang="en-GB" smtClean="0"/>
              <a:t>9</a:t>
            </a:fld>
            <a:endParaRPr lang="en-GB"/>
          </a:p>
        </p:txBody>
      </p:sp>
    </p:spTree>
    <p:extLst>
      <p:ext uri="{BB962C8B-B14F-4D97-AF65-F5344CB8AC3E}">
        <p14:creationId xmlns:p14="http://schemas.microsoft.com/office/powerpoint/2010/main" val="3183035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65C3CD-FF81-4B3D-97BF-7095E09E504C}" type="slidenum">
              <a:rPr lang="en-GB" smtClean="0"/>
              <a:t>10</a:t>
            </a:fld>
            <a:endParaRPr lang="en-GB"/>
          </a:p>
        </p:txBody>
      </p:sp>
    </p:spTree>
    <p:extLst>
      <p:ext uri="{BB962C8B-B14F-4D97-AF65-F5344CB8AC3E}">
        <p14:creationId xmlns:p14="http://schemas.microsoft.com/office/powerpoint/2010/main" val="3945118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dirty="0"/>
              <a:t>Click to edit Master title style</a:t>
            </a:r>
            <a:endParaRPr lang="en-GB"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2088386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65A44EF5-EB94-4CAD-895D-DC64B3533858}" type="datetime1">
              <a:rPr lang="en-GB" smtClean="0"/>
              <a:t>30/04/2020</a:t>
            </a:fld>
            <a:endParaRPr lang="en-GB"/>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F7980D94-6C86-4A1B-AC66-FB9B09BC63A8}" type="slidenum">
              <a:rPr lang="en-GB" smtClean="0"/>
              <a:t>‹#›</a:t>
            </a:fld>
            <a:endParaRPr lang="en-GB"/>
          </a:p>
        </p:txBody>
      </p:sp>
    </p:spTree>
    <p:extLst>
      <p:ext uri="{BB962C8B-B14F-4D97-AF65-F5344CB8AC3E}">
        <p14:creationId xmlns:p14="http://schemas.microsoft.com/office/powerpoint/2010/main" val="3480120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1"/>
            <a:ext cx="36576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12800" y="274641"/>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781EBDBB-721B-49D4-88CF-30F985645B05}" type="datetime1">
              <a:rPr lang="en-GB" smtClean="0"/>
              <a:t>30/04/2020</a:t>
            </a:fld>
            <a:endParaRPr lang="en-GB"/>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F7980D94-6C86-4A1B-AC66-FB9B09BC63A8}" type="slidenum">
              <a:rPr lang="en-GB" smtClean="0"/>
              <a:t>‹#›</a:t>
            </a:fld>
            <a:endParaRPr lang="en-GB"/>
          </a:p>
        </p:txBody>
      </p:sp>
    </p:spTree>
    <p:extLst>
      <p:ext uri="{BB962C8B-B14F-4D97-AF65-F5344CB8AC3E}">
        <p14:creationId xmlns:p14="http://schemas.microsoft.com/office/powerpoint/2010/main" val="3384005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hasCustomPrompt="1"/>
          </p:nvPr>
        </p:nvSpPr>
        <p:spPr>
          <a:xfrm>
            <a:off x="609600" y="1600203"/>
            <a:ext cx="10972800" cy="452520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80759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03807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22BE65A5-8B0E-482A-BBE5-A18699563EF5}" type="datetime1">
              <a:rPr lang="en-GB" smtClean="0"/>
              <a:t>30/04/2020</a:t>
            </a:fld>
            <a:endParaRPr lang="en-GB"/>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F7980D94-6C86-4A1B-AC66-FB9B09BC63A8}" type="slidenum">
              <a:rPr lang="en-GB" smtClean="0"/>
              <a:t>‹#›</a:t>
            </a:fld>
            <a:endParaRPr lang="en-GB"/>
          </a:p>
        </p:txBody>
      </p:sp>
    </p:spTree>
    <p:extLst>
      <p:ext uri="{BB962C8B-B14F-4D97-AF65-F5344CB8AC3E}">
        <p14:creationId xmlns:p14="http://schemas.microsoft.com/office/powerpoint/2010/main" val="3849570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dirty="0"/>
              <a:t>Click to edit Master title style</a:t>
            </a:r>
            <a:endParaRPr lang="en-GB"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09600" y="6356353"/>
            <a:ext cx="2844800" cy="365125"/>
          </a:xfrm>
          <a:prstGeom prst="rect">
            <a:avLst/>
          </a:prstGeom>
        </p:spPr>
        <p:txBody>
          <a:bodyPr/>
          <a:lstStyle/>
          <a:p>
            <a:fld id="{1905DC6D-6D06-4BD7-98A8-B6836020908F}" type="datetime1">
              <a:rPr lang="en-GB" smtClean="0"/>
              <a:t>30/04/2020</a:t>
            </a:fld>
            <a:endParaRPr lang="en-GB"/>
          </a:p>
        </p:txBody>
      </p:sp>
      <p:sp>
        <p:nvSpPr>
          <p:cNvPr id="8" name="Footer Placeholder 7"/>
          <p:cNvSpPr>
            <a:spLocks noGrp="1"/>
          </p:cNvSpPr>
          <p:nvPr>
            <p:ph type="ftr" sz="quarter" idx="11"/>
          </p:nvPr>
        </p:nvSpPr>
        <p:spPr>
          <a:xfrm>
            <a:off x="4165600" y="6356353"/>
            <a:ext cx="3860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737600" y="6356353"/>
            <a:ext cx="2844800" cy="365125"/>
          </a:xfrm>
          <a:prstGeom prst="rect">
            <a:avLst/>
          </a:prstGeom>
        </p:spPr>
        <p:txBody>
          <a:bodyPr/>
          <a:lstStyle/>
          <a:p>
            <a:fld id="{F7980D94-6C86-4A1B-AC66-FB9B09BC63A8}" type="slidenum">
              <a:rPr lang="en-GB" smtClean="0"/>
              <a:t>‹#›</a:t>
            </a:fld>
            <a:endParaRPr lang="en-GB"/>
          </a:p>
        </p:txBody>
      </p:sp>
    </p:spTree>
    <p:extLst>
      <p:ext uri="{BB962C8B-B14F-4D97-AF65-F5344CB8AC3E}">
        <p14:creationId xmlns:p14="http://schemas.microsoft.com/office/powerpoint/2010/main" val="614158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Date Placeholder 2"/>
          <p:cNvSpPr>
            <a:spLocks noGrp="1"/>
          </p:cNvSpPr>
          <p:nvPr>
            <p:ph type="dt" sz="half" idx="10"/>
          </p:nvPr>
        </p:nvSpPr>
        <p:spPr>
          <a:xfrm>
            <a:off x="609600" y="6356353"/>
            <a:ext cx="2844800" cy="365125"/>
          </a:xfrm>
          <a:prstGeom prst="rect">
            <a:avLst/>
          </a:prstGeom>
        </p:spPr>
        <p:txBody>
          <a:bodyPr/>
          <a:lstStyle/>
          <a:p>
            <a:fld id="{82CC9E29-5133-4661-999E-989292AC406F}" type="datetime1">
              <a:rPr lang="en-GB" smtClean="0"/>
              <a:t>30/04/2020</a:t>
            </a:fld>
            <a:endParaRPr lang="en-GB"/>
          </a:p>
        </p:txBody>
      </p:sp>
      <p:sp>
        <p:nvSpPr>
          <p:cNvPr id="4" name="Footer Placeholder 3"/>
          <p:cNvSpPr>
            <a:spLocks noGrp="1"/>
          </p:cNvSpPr>
          <p:nvPr>
            <p:ph type="ftr" sz="quarter" idx="11"/>
          </p:nvPr>
        </p:nvSpPr>
        <p:spPr>
          <a:xfrm>
            <a:off x="4165600" y="6356353"/>
            <a:ext cx="3860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737600" y="6356353"/>
            <a:ext cx="2844800" cy="365125"/>
          </a:xfrm>
          <a:prstGeom prst="rect">
            <a:avLst/>
          </a:prstGeom>
        </p:spPr>
        <p:txBody>
          <a:bodyPr/>
          <a:lstStyle/>
          <a:p>
            <a:fld id="{F7980D94-6C86-4A1B-AC66-FB9B09BC63A8}" type="slidenum">
              <a:rPr lang="en-GB" smtClean="0"/>
              <a:t>‹#›</a:t>
            </a:fld>
            <a:endParaRPr lang="en-GB"/>
          </a:p>
        </p:txBody>
      </p:sp>
    </p:spTree>
    <p:extLst>
      <p:ext uri="{BB962C8B-B14F-4D97-AF65-F5344CB8AC3E}">
        <p14:creationId xmlns:p14="http://schemas.microsoft.com/office/powerpoint/2010/main" val="1456512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3"/>
            <a:ext cx="2844800" cy="365125"/>
          </a:xfrm>
          <a:prstGeom prst="rect">
            <a:avLst/>
          </a:prstGeom>
        </p:spPr>
        <p:txBody>
          <a:bodyPr/>
          <a:lstStyle/>
          <a:p>
            <a:fld id="{7D07F1EB-8A7A-48D3-BEA8-68EBC3353BF8}" type="datetime1">
              <a:rPr lang="en-GB" smtClean="0"/>
              <a:t>30/04/2020</a:t>
            </a:fld>
            <a:endParaRPr lang="en-GB"/>
          </a:p>
        </p:txBody>
      </p:sp>
      <p:sp>
        <p:nvSpPr>
          <p:cNvPr id="3" name="Footer Placeholder 2"/>
          <p:cNvSpPr>
            <a:spLocks noGrp="1"/>
          </p:cNvSpPr>
          <p:nvPr>
            <p:ph type="ftr" sz="quarter" idx="11"/>
          </p:nvPr>
        </p:nvSpPr>
        <p:spPr>
          <a:xfrm>
            <a:off x="4165600" y="6356353"/>
            <a:ext cx="3860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737600" y="6356353"/>
            <a:ext cx="2844800" cy="365125"/>
          </a:xfrm>
          <a:prstGeom prst="rect">
            <a:avLst/>
          </a:prstGeom>
        </p:spPr>
        <p:txBody>
          <a:bodyPr/>
          <a:lstStyle/>
          <a:p>
            <a:fld id="{F7980D94-6C86-4A1B-AC66-FB9B09BC63A8}" type="slidenum">
              <a:rPr lang="en-GB" smtClean="0"/>
              <a:t>‹#›</a:t>
            </a:fld>
            <a:endParaRPr lang="en-GB"/>
          </a:p>
        </p:txBody>
      </p:sp>
    </p:spTree>
    <p:extLst>
      <p:ext uri="{BB962C8B-B14F-4D97-AF65-F5344CB8AC3E}">
        <p14:creationId xmlns:p14="http://schemas.microsoft.com/office/powerpoint/2010/main" val="1336961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413372B5-4D20-4FB1-BCE0-6271CE86FD26}" type="datetime1">
              <a:rPr lang="en-GB" smtClean="0"/>
              <a:t>30/04/2020</a:t>
            </a:fld>
            <a:endParaRPr lang="en-GB"/>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F7980D94-6C86-4A1B-AC66-FB9B09BC63A8}" type="slidenum">
              <a:rPr lang="en-GB" smtClean="0"/>
              <a:t>‹#›</a:t>
            </a:fld>
            <a:endParaRPr lang="en-GB"/>
          </a:p>
        </p:txBody>
      </p:sp>
    </p:spTree>
    <p:extLst>
      <p:ext uri="{BB962C8B-B14F-4D97-AF65-F5344CB8AC3E}">
        <p14:creationId xmlns:p14="http://schemas.microsoft.com/office/powerpoint/2010/main" val="510936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6F19AE2A-23A7-4E06-9351-560DF8A4D0AC}" type="datetime1">
              <a:rPr lang="en-GB" smtClean="0"/>
              <a:t>30/04/2020</a:t>
            </a:fld>
            <a:endParaRPr lang="en-GB"/>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F7980D94-6C86-4A1B-AC66-FB9B09BC63A8}" type="slidenum">
              <a:rPr lang="en-GB" smtClean="0"/>
              <a:t>‹#›</a:t>
            </a:fld>
            <a:endParaRPr lang="en-GB"/>
          </a:p>
        </p:txBody>
      </p:sp>
    </p:spTree>
    <p:extLst>
      <p:ext uri="{BB962C8B-B14F-4D97-AF65-F5344CB8AC3E}">
        <p14:creationId xmlns:p14="http://schemas.microsoft.com/office/powerpoint/2010/main" val="4021178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a:extLst>
              <a:ext uri="{FF2B5EF4-FFF2-40B4-BE49-F238E27FC236}">
                <a16:creationId xmlns:a16="http://schemas.microsoft.com/office/drawing/2014/main" id="{B09B7BC8-A1AE-244D-AFB2-1A0CC93D123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625" y="6198669"/>
            <a:ext cx="12239473" cy="740515"/>
          </a:xfrm>
          <a:prstGeom prst="rect">
            <a:avLst/>
          </a:prstGeom>
        </p:spPr>
      </p:pic>
      <p:sp>
        <p:nvSpPr>
          <p:cNvPr id="8" name="Slide Number Placeholder 3">
            <a:extLst>
              <a:ext uri="{FF2B5EF4-FFF2-40B4-BE49-F238E27FC236}">
                <a16:creationId xmlns:a16="http://schemas.microsoft.com/office/drawing/2014/main" id="{951B24A1-C769-C047-B910-A1ABEFA24209}"/>
              </a:ext>
            </a:extLst>
          </p:cNvPr>
          <p:cNvSpPr txBox="1">
            <a:spLocks/>
          </p:cNvSpPr>
          <p:nvPr userDrawn="1"/>
        </p:nvSpPr>
        <p:spPr>
          <a:xfrm>
            <a:off x="0" y="6263473"/>
            <a:ext cx="12192000" cy="58917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dirty="0">
                <a:latin typeface="Arial" panose="020B0604020202020204" pitchFamily="34" charset="0"/>
                <a:cs typeface="Arial" panose="020B0604020202020204" pitchFamily="34" charset="0"/>
              </a:rPr>
              <a:t> Introduction to Mental Health and Mental Wellbeing for Staff Supporting Adults with Intellectual Disabilities</a:t>
            </a:r>
          </a:p>
          <a:p>
            <a:pPr algn="ctr"/>
            <a:r>
              <a:rPr lang="en-GB" sz="1600" dirty="0">
                <a:latin typeface="Arial" panose="020B0604020202020204" pitchFamily="34" charset="0"/>
                <a:cs typeface="Arial" panose="020B0604020202020204" pitchFamily="34" charset="0"/>
              </a:rPr>
              <a:t>© Pavilion Publishing and Media Ltd and its licensors 2020.</a:t>
            </a:r>
          </a:p>
        </p:txBody>
      </p:sp>
    </p:spTree>
    <p:extLst>
      <p:ext uri="{BB962C8B-B14F-4D97-AF65-F5344CB8AC3E}">
        <p14:creationId xmlns:p14="http://schemas.microsoft.com/office/powerpoint/2010/main" val="17267041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vimeo.com/user18779131/review/312103368/5455bed3c5"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vimeo.com/user18779131/review/312111806/a315894886"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hyperlink" Target="https://www.england.nhs.uk/learning-disabilities/improving-health/stomp/"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vimeo.com/user18779131/review/295413219/79883967e4" TargetMode="External"/><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10.jp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DCE0B5B7-165E-CC48-823F-FD173C3CE3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8312" cy="6223518"/>
          </a:xfrm>
          <a:prstGeom prst="rect">
            <a:avLst/>
          </a:prstGeom>
        </p:spPr>
      </p:pic>
      <p:sp>
        <p:nvSpPr>
          <p:cNvPr id="2" name="Title 1"/>
          <p:cNvSpPr>
            <a:spLocks noGrp="1"/>
          </p:cNvSpPr>
          <p:nvPr>
            <p:ph type="ctrTitle"/>
          </p:nvPr>
        </p:nvSpPr>
        <p:spPr>
          <a:xfrm>
            <a:off x="313639" y="989313"/>
            <a:ext cx="11545569" cy="1387397"/>
          </a:xfrm>
        </p:spPr>
        <p:txBody>
          <a:bodyPr>
            <a:noAutofit/>
          </a:bodyPr>
          <a:lstStyle/>
          <a:p>
            <a:pPr>
              <a:lnSpc>
                <a:spcPts val="5240"/>
              </a:lnSpc>
            </a:pPr>
            <a:r>
              <a:rPr lang="en-GB" dirty="0">
                <a:solidFill>
                  <a:srgbClr val="266DAF"/>
                </a:solidFill>
              </a:rPr>
              <a:t>Introduction to Supporting </a:t>
            </a:r>
            <a:br>
              <a:rPr lang="en-GB" dirty="0">
                <a:solidFill>
                  <a:srgbClr val="266DAF"/>
                </a:solidFill>
              </a:rPr>
            </a:br>
            <a:r>
              <a:rPr lang="en-GB" dirty="0">
                <a:solidFill>
                  <a:srgbClr val="266DAF"/>
                </a:solidFill>
              </a:rPr>
              <a:t>Mental Health and Mental Wellbeing </a:t>
            </a:r>
            <a:br>
              <a:rPr lang="en-GB" dirty="0">
                <a:solidFill>
                  <a:srgbClr val="266DAF"/>
                </a:solidFill>
              </a:rPr>
            </a:br>
            <a:r>
              <a:rPr lang="en-GB" dirty="0">
                <a:solidFill>
                  <a:srgbClr val="266DAF"/>
                </a:solidFill>
              </a:rPr>
              <a:t>of Adults with Intellectual Disabilities</a:t>
            </a:r>
          </a:p>
        </p:txBody>
      </p:sp>
      <p:sp>
        <p:nvSpPr>
          <p:cNvPr id="4" name="Slide Number Placeholder 3"/>
          <p:cNvSpPr>
            <a:spLocks noGrp="1"/>
          </p:cNvSpPr>
          <p:nvPr>
            <p:ph type="sldNum" sz="quarter" idx="4294967295"/>
          </p:nvPr>
        </p:nvSpPr>
        <p:spPr>
          <a:xfrm>
            <a:off x="9138136" y="201634"/>
            <a:ext cx="2844800" cy="365125"/>
          </a:xfrm>
          <a:prstGeom prst="rect">
            <a:avLst/>
          </a:prstGeom>
        </p:spPr>
        <p:txBody>
          <a:bodyPr/>
          <a:lstStyle/>
          <a:p>
            <a:pPr algn="r"/>
            <a:r>
              <a:rPr lang="en-GB" sz="1600" dirty="0">
                <a:solidFill>
                  <a:schemeClr val="tx1"/>
                </a:solidFill>
                <a:latin typeface="Arial" panose="020B0604020202020204" pitchFamily="34" charset="0"/>
                <a:cs typeface="Arial" panose="020B0604020202020204" pitchFamily="34" charset="0"/>
              </a:rPr>
              <a:t>Slide </a:t>
            </a:r>
            <a:fld id="{F7980D94-6C86-4A1B-AC66-FB9B09BC63A8}" type="slidenum">
              <a:rPr lang="en-GB" sz="1600" smtClean="0">
                <a:solidFill>
                  <a:schemeClr val="tx1"/>
                </a:solidFill>
                <a:latin typeface="Arial" panose="020B0604020202020204" pitchFamily="34" charset="0"/>
                <a:cs typeface="Arial" panose="020B0604020202020204" pitchFamily="34" charset="0"/>
              </a:rPr>
              <a:pPr algn="r"/>
              <a:t>1</a:t>
            </a:fld>
            <a:endParaRPr lang="en-GB" sz="1600" dirty="0">
              <a:solidFill>
                <a:schemeClr val="tx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12728E50-F126-8D40-AA63-09EE7D46D7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4222" y="4833086"/>
            <a:ext cx="638165" cy="1075764"/>
          </a:xfrm>
          <a:prstGeom prst="rect">
            <a:avLst/>
          </a:prstGeom>
        </p:spPr>
      </p:pic>
      <p:pic>
        <p:nvPicPr>
          <p:cNvPr id="23" name="Picture 22">
            <a:extLst>
              <a:ext uri="{FF2B5EF4-FFF2-40B4-BE49-F238E27FC236}">
                <a16:creationId xmlns:a16="http://schemas.microsoft.com/office/drawing/2014/main" id="{33486E96-BE2B-0D47-987D-9254204D7C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1421" y="5479873"/>
            <a:ext cx="2034241" cy="382322"/>
          </a:xfrm>
          <a:prstGeom prst="rect">
            <a:avLst/>
          </a:prstGeom>
        </p:spPr>
      </p:pic>
      <p:pic>
        <p:nvPicPr>
          <p:cNvPr id="25" name="Picture 24">
            <a:extLst>
              <a:ext uri="{FF2B5EF4-FFF2-40B4-BE49-F238E27FC236}">
                <a16:creationId xmlns:a16="http://schemas.microsoft.com/office/drawing/2014/main" id="{D38551C0-F05C-974D-B862-ABAE14DA12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639" y="5274921"/>
            <a:ext cx="1828564" cy="815197"/>
          </a:xfrm>
          <a:prstGeom prst="rect">
            <a:avLst/>
          </a:prstGeom>
        </p:spPr>
      </p:pic>
      <p:sp>
        <p:nvSpPr>
          <p:cNvPr id="5" name="TextBox 4">
            <a:extLst>
              <a:ext uri="{FF2B5EF4-FFF2-40B4-BE49-F238E27FC236}">
                <a16:creationId xmlns:a16="http://schemas.microsoft.com/office/drawing/2014/main" id="{0D679E75-9421-CD44-A582-F9498E4E5032}"/>
              </a:ext>
            </a:extLst>
          </p:cNvPr>
          <p:cNvSpPr txBox="1"/>
          <p:nvPr/>
        </p:nvSpPr>
        <p:spPr>
          <a:xfrm>
            <a:off x="1184987" y="2883333"/>
            <a:ext cx="9797143" cy="553998"/>
          </a:xfrm>
          <a:prstGeom prst="rect">
            <a:avLst/>
          </a:prstGeom>
          <a:noFill/>
        </p:spPr>
        <p:txBody>
          <a:bodyPr wrap="square" rtlCol="0">
            <a:spAutoFit/>
          </a:bodyPr>
          <a:lstStyle/>
          <a:p>
            <a:pPr algn="ctr"/>
            <a:r>
              <a:rPr lang="en-GB" sz="3000" b="1" dirty="0">
                <a:solidFill>
                  <a:schemeClr val="bg1"/>
                </a:solidFill>
                <a:latin typeface="Arial" panose="020B0604020202020204" pitchFamily="34" charset="0"/>
                <a:cs typeface="Arial" panose="020B0604020202020204" pitchFamily="34" charset="0"/>
              </a:rPr>
              <a:t>A training pack</a:t>
            </a:r>
            <a:endParaRPr lang="en-GB" sz="3000"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004F8EA-C84D-FF4B-8735-2AE0488FC6EE}"/>
              </a:ext>
            </a:extLst>
          </p:cNvPr>
          <p:cNvSpPr txBox="1"/>
          <p:nvPr/>
        </p:nvSpPr>
        <p:spPr>
          <a:xfrm>
            <a:off x="526818" y="3605906"/>
            <a:ext cx="11089794" cy="682238"/>
          </a:xfrm>
          <a:prstGeom prst="rect">
            <a:avLst/>
          </a:prstGeom>
          <a:noFill/>
        </p:spPr>
        <p:txBody>
          <a:bodyPr wrap="square" rtlCol="0">
            <a:spAutoFit/>
          </a:bodyPr>
          <a:lstStyle/>
          <a:p>
            <a:pPr algn="ctr">
              <a:lnSpc>
                <a:spcPts val="2280"/>
              </a:lnSpc>
            </a:pPr>
            <a:r>
              <a:rPr lang="en-GB" sz="2000" b="1" dirty="0" err="1">
                <a:solidFill>
                  <a:schemeClr val="bg1"/>
                </a:solidFill>
                <a:latin typeface="Arial" panose="020B0604020202020204" pitchFamily="34" charset="0"/>
                <a:cs typeface="Arial" panose="020B0604020202020204" pitchFamily="34" charset="0"/>
              </a:rPr>
              <a:t>Ruwani</a:t>
            </a:r>
            <a:r>
              <a:rPr lang="en-GB" sz="2000" b="1" dirty="0">
                <a:solidFill>
                  <a:schemeClr val="bg1"/>
                </a:solidFill>
                <a:latin typeface="Arial" panose="020B0604020202020204" pitchFamily="34" charset="0"/>
                <a:cs typeface="Arial" panose="020B0604020202020204" pitchFamily="34" charset="0"/>
              </a:rPr>
              <a:t> </a:t>
            </a:r>
            <a:r>
              <a:rPr lang="en-GB" sz="2000" b="1" dirty="0" err="1">
                <a:solidFill>
                  <a:schemeClr val="bg1"/>
                </a:solidFill>
                <a:latin typeface="Arial" panose="020B0604020202020204" pitchFamily="34" charset="0"/>
                <a:cs typeface="Arial" panose="020B0604020202020204" pitchFamily="34" charset="0"/>
              </a:rPr>
              <a:t>Ampegama</a:t>
            </a:r>
            <a:r>
              <a:rPr lang="en-GB" sz="2000" b="1" dirty="0">
                <a:solidFill>
                  <a:schemeClr val="bg1"/>
                </a:solidFill>
                <a:latin typeface="Arial" panose="020B0604020202020204" pitchFamily="34" charset="0"/>
                <a:cs typeface="Arial" panose="020B0604020202020204" pitchFamily="34" charset="0"/>
              </a:rPr>
              <a:t>, Karina Marshall-Tate, </a:t>
            </a:r>
            <a:br>
              <a:rPr lang="en-GB" sz="2000" b="1" dirty="0">
                <a:solidFill>
                  <a:schemeClr val="bg1"/>
                </a:solidFill>
                <a:latin typeface="Arial" panose="020B0604020202020204" pitchFamily="34" charset="0"/>
                <a:cs typeface="Arial" panose="020B0604020202020204" pitchFamily="34" charset="0"/>
              </a:rPr>
            </a:br>
            <a:r>
              <a:rPr lang="en-GB" sz="2000" b="1" dirty="0">
                <a:solidFill>
                  <a:schemeClr val="bg1"/>
                </a:solidFill>
                <a:latin typeface="Arial" panose="020B0604020202020204" pitchFamily="34" charset="0"/>
                <a:cs typeface="Arial" panose="020B0604020202020204" pitchFamily="34" charset="0"/>
              </a:rPr>
              <a:t>Eddie Chaplin &amp; Steve Hardy</a:t>
            </a:r>
            <a:endParaRPr lang="en-GB"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7002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592" y="309844"/>
            <a:ext cx="10972800" cy="1143000"/>
          </a:xfrm>
        </p:spPr>
        <p:txBody>
          <a:bodyPr>
            <a:normAutofit/>
          </a:bodyPr>
          <a:lstStyle/>
          <a:p>
            <a:r>
              <a:rPr lang="en-GB" dirty="0"/>
              <a:t>What is mental health? (II)</a:t>
            </a:r>
          </a:p>
        </p:txBody>
      </p:sp>
      <p:sp>
        <p:nvSpPr>
          <p:cNvPr id="3" name="Content Placeholder 2"/>
          <p:cNvSpPr>
            <a:spLocks noGrp="1"/>
          </p:cNvSpPr>
          <p:nvPr>
            <p:ph idx="1"/>
          </p:nvPr>
        </p:nvSpPr>
        <p:spPr>
          <a:xfrm>
            <a:off x="2111934" y="1920777"/>
            <a:ext cx="8313936" cy="4525963"/>
          </a:xfrm>
        </p:spPr>
        <p:txBody>
          <a:bodyPr/>
          <a:lstStyle/>
          <a:p>
            <a:pPr marL="0" indent="0">
              <a:buNone/>
            </a:pPr>
            <a:r>
              <a:rPr lang="en-GB" sz="3000" dirty="0"/>
              <a:t>‘Mental health is the emotional and spiritual resilience which enables us to enjoy life and to survive pain, suffering and disappointment. It is a positive sense of well being and an underlying belief in our own and others’ dignity and worth’</a:t>
            </a:r>
          </a:p>
          <a:p>
            <a:endParaRPr lang="en-GB" sz="3000" dirty="0"/>
          </a:p>
          <a:p>
            <a:pPr marL="0" indent="0">
              <a:buNone/>
            </a:pPr>
            <a:r>
              <a:rPr lang="en-GB" sz="3000" dirty="0"/>
              <a:t>Health Education Authority, 1997</a:t>
            </a:r>
          </a:p>
          <a:p>
            <a:endParaRPr lang="en-GB" dirty="0"/>
          </a:p>
          <a:p>
            <a:endParaRPr lang="en-GB" dirty="0"/>
          </a:p>
        </p:txBody>
      </p:sp>
      <p:sp>
        <p:nvSpPr>
          <p:cNvPr id="8" name="Slide Number Placeholder 3">
            <a:extLst>
              <a:ext uri="{FF2B5EF4-FFF2-40B4-BE49-F238E27FC236}">
                <a16:creationId xmlns:a16="http://schemas.microsoft.com/office/drawing/2014/main" id="{DCA287DD-9D82-374F-8054-4330CB4EFD09}"/>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10</a:t>
            </a:fld>
            <a:endParaRPr lang="en-GB" sz="16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5436842-CF77-A948-84FD-97B918CAB031}"/>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1</a:t>
            </a:r>
          </a:p>
        </p:txBody>
      </p:sp>
    </p:spTree>
    <p:extLst>
      <p:ext uri="{BB962C8B-B14F-4D97-AF65-F5344CB8AC3E}">
        <p14:creationId xmlns:p14="http://schemas.microsoft.com/office/powerpoint/2010/main" val="3136414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Mental health and wellbeing</a:t>
            </a:r>
          </a:p>
        </p:txBody>
      </p:sp>
      <p:sp>
        <p:nvSpPr>
          <p:cNvPr id="3" name="Content Placeholder 2"/>
          <p:cNvSpPr>
            <a:spLocks noGrp="1"/>
          </p:cNvSpPr>
          <p:nvPr>
            <p:ph idx="1"/>
          </p:nvPr>
        </p:nvSpPr>
        <p:spPr>
          <a:xfrm>
            <a:off x="1784563" y="1658198"/>
            <a:ext cx="9282242" cy="4525963"/>
          </a:xfrm>
        </p:spPr>
        <p:txBody>
          <a:bodyPr>
            <a:noAutofit/>
          </a:bodyPr>
          <a:lstStyle/>
          <a:p>
            <a:pPr marL="0" indent="0">
              <a:buNone/>
            </a:pPr>
            <a:r>
              <a:rPr lang="en-GB" sz="2600" dirty="0"/>
              <a:t>Mental health is more than an absence of illness. </a:t>
            </a:r>
          </a:p>
          <a:p>
            <a:pPr marL="0" indent="0">
              <a:buNone/>
            </a:pPr>
            <a:r>
              <a:rPr lang="en-GB" sz="2600" dirty="0"/>
              <a:t>Mental health influences:</a:t>
            </a:r>
          </a:p>
          <a:p>
            <a:r>
              <a:rPr lang="en-GB" sz="2600" dirty="0"/>
              <a:t>how we think and feel about ourselves and others</a:t>
            </a:r>
          </a:p>
          <a:p>
            <a:r>
              <a:rPr lang="en-GB" sz="2600" dirty="0"/>
              <a:t>how we interpret events</a:t>
            </a:r>
          </a:p>
          <a:p>
            <a:r>
              <a:rPr lang="en-GB" sz="2600" dirty="0"/>
              <a:t>our capacity to learn and communicate</a:t>
            </a:r>
          </a:p>
          <a:p>
            <a:r>
              <a:rPr lang="en-GB" sz="2600" dirty="0"/>
              <a:t>our ability to form and sustain relationships</a:t>
            </a:r>
          </a:p>
          <a:p>
            <a:r>
              <a:rPr lang="en-GB" sz="2600" dirty="0"/>
              <a:t>our ability to cope with change.</a:t>
            </a:r>
          </a:p>
          <a:p>
            <a:pPr marL="0" indent="0">
              <a:buNone/>
            </a:pPr>
            <a:r>
              <a:rPr lang="en-GB" sz="2600" dirty="0"/>
              <a:t>Mental health is central to all health, because how we think and feel has a strong impact on our physical health.</a:t>
            </a:r>
          </a:p>
        </p:txBody>
      </p:sp>
      <p:sp>
        <p:nvSpPr>
          <p:cNvPr id="6" name="Slide Number Placeholder 3">
            <a:extLst>
              <a:ext uri="{FF2B5EF4-FFF2-40B4-BE49-F238E27FC236}">
                <a16:creationId xmlns:a16="http://schemas.microsoft.com/office/drawing/2014/main" id="{BC8BE7D7-1D37-1645-89A9-C4D07AC95D95}"/>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11</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C0E1B27-DE0F-C04C-B257-61A4526111EC}"/>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1</a:t>
            </a:r>
          </a:p>
        </p:txBody>
      </p:sp>
    </p:spTree>
    <p:extLst>
      <p:ext uri="{BB962C8B-B14F-4D97-AF65-F5344CB8AC3E}">
        <p14:creationId xmlns:p14="http://schemas.microsoft.com/office/powerpoint/2010/main" val="1406598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0"/>
            <a:ext cx="10972800" cy="1143000"/>
          </a:xfrm>
        </p:spPr>
        <p:txBody>
          <a:bodyPr/>
          <a:lstStyle/>
          <a:p>
            <a:r>
              <a:rPr lang="en-GB" dirty="0"/>
              <a:t>What helps you stay mentally well?</a:t>
            </a:r>
          </a:p>
        </p:txBody>
      </p:sp>
      <p:sp>
        <p:nvSpPr>
          <p:cNvPr id="6" name="Slide Number Placeholder 3">
            <a:extLst>
              <a:ext uri="{FF2B5EF4-FFF2-40B4-BE49-F238E27FC236}">
                <a16:creationId xmlns:a16="http://schemas.microsoft.com/office/drawing/2014/main" id="{57DE4748-050C-384F-A75E-5E3C088850FF}"/>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12</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DAD4EEA-A0C2-6A4D-9632-6635B63DFFE8}"/>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1</a:t>
            </a:r>
          </a:p>
        </p:txBody>
      </p:sp>
      <p:pic>
        <p:nvPicPr>
          <p:cNvPr id="8" name="Picture 7">
            <a:extLst>
              <a:ext uri="{FF2B5EF4-FFF2-40B4-BE49-F238E27FC236}">
                <a16:creationId xmlns:a16="http://schemas.microsoft.com/office/drawing/2014/main" id="{6B7C187E-2680-FD47-BEF0-FA48DE55E5D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71069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Promoting mental wellbeing</a:t>
            </a:r>
          </a:p>
        </p:txBody>
      </p:sp>
      <p:sp>
        <p:nvSpPr>
          <p:cNvPr id="3" name="Content Placeholder 2"/>
          <p:cNvSpPr>
            <a:spLocks noGrp="1"/>
          </p:cNvSpPr>
          <p:nvPr>
            <p:ph idx="1"/>
          </p:nvPr>
        </p:nvSpPr>
        <p:spPr>
          <a:xfrm>
            <a:off x="1319718" y="1675469"/>
            <a:ext cx="10136221" cy="4277860"/>
          </a:xfrm>
        </p:spPr>
        <p:txBody>
          <a:bodyPr>
            <a:normAutofit lnSpcReduction="10000"/>
          </a:bodyPr>
          <a:lstStyle/>
          <a:p>
            <a:pPr marL="0" indent="0">
              <a:buNone/>
            </a:pPr>
            <a:r>
              <a:rPr lang="en-GB" sz="2800" i="1" dirty="0"/>
              <a:t>Five Steps to Wellbeing </a:t>
            </a:r>
            <a:r>
              <a:rPr lang="en-GB" sz="1600" dirty="0"/>
              <a:t>(NHS Choices, 2014)</a:t>
            </a:r>
            <a:endParaRPr lang="en-GB" dirty="0"/>
          </a:p>
          <a:p>
            <a:pPr>
              <a:lnSpc>
                <a:spcPct val="110000"/>
              </a:lnSpc>
            </a:pPr>
            <a:r>
              <a:rPr lang="en-GB" sz="2600" dirty="0"/>
              <a:t>Connect – with people around you.</a:t>
            </a:r>
          </a:p>
          <a:p>
            <a:pPr>
              <a:lnSpc>
                <a:spcPct val="110000"/>
              </a:lnSpc>
            </a:pPr>
            <a:r>
              <a:rPr lang="en-GB" sz="2600" dirty="0"/>
              <a:t>Be active – take a walk, find an activity that you enjoy doing.</a:t>
            </a:r>
          </a:p>
          <a:p>
            <a:pPr>
              <a:lnSpc>
                <a:spcPct val="110000"/>
              </a:lnSpc>
            </a:pPr>
            <a:r>
              <a:rPr lang="en-GB" sz="2600" dirty="0"/>
              <a:t>Keep learning – learning new skills can give you a sense of achievement and a new confidence.</a:t>
            </a:r>
          </a:p>
          <a:p>
            <a:pPr>
              <a:lnSpc>
                <a:spcPct val="110000"/>
              </a:lnSpc>
            </a:pPr>
            <a:r>
              <a:rPr lang="en-GB" sz="2600" dirty="0"/>
              <a:t>Give to others – even the smallest act can count, whether it’s a smile, a thank you or a kind word.</a:t>
            </a:r>
          </a:p>
          <a:p>
            <a:pPr>
              <a:lnSpc>
                <a:spcPct val="110000"/>
              </a:lnSpc>
            </a:pPr>
            <a:r>
              <a:rPr lang="en-GB" sz="2600" dirty="0"/>
              <a:t>Be mindful – be more aware of the present moment, including your feelings and thoughts, your body and the world around you.</a:t>
            </a:r>
          </a:p>
        </p:txBody>
      </p:sp>
      <p:sp>
        <p:nvSpPr>
          <p:cNvPr id="6" name="Slide Number Placeholder 3">
            <a:extLst>
              <a:ext uri="{FF2B5EF4-FFF2-40B4-BE49-F238E27FC236}">
                <a16:creationId xmlns:a16="http://schemas.microsoft.com/office/drawing/2014/main" id="{2DED4A57-BAEB-6745-8F4F-1EC61663E9E7}"/>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13</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36F9037-5E12-7F4E-9A0A-B8A02B8B88DB}"/>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1</a:t>
            </a:r>
          </a:p>
        </p:txBody>
      </p:sp>
    </p:spTree>
    <p:extLst>
      <p:ext uri="{BB962C8B-B14F-4D97-AF65-F5344CB8AC3E}">
        <p14:creationId xmlns:p14="http://schemas.microsoft.com/office/powerpoint/2010/main" val="2043873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Benefits of good mental health</a:t>
            </a:r>
          </a:p>
        </p:txBody>
      </p:sp>
      <p:sp>
        <p:nvSpPr>
          <p:cNvPr id="3" name="Content Placeholder 2"/>
          <p:cNvSpPr>
            <a:spLocks noGrp="1"/>
          </p:cNvSpPr>
          <p:nvPr>
            <p:ph idx="1"/>
          </p:nvPr>
        </p:nvSpPr>
        <p:spPr>
          <a:xfrm>
            <a:off x="1907656" y="1883772"/>
            <a:ext cx="8824957" cy="3953006"/>
          </a:xfrm>
        </p:spPr>
        <p:txBody>
          <a:bodyPr/>
          <a:lstStyle/>
          <a:p>
            <a:r>
              <a:rPr lang="en-GB" sz="2800" dirty="0"/>
              <a:t>We enjoy and appreciate the things around us. </a:t>
            </a:r>
          </a:p>
          <a:p>
            <a:r>
              <a:rPr lang="en-GB" sz="2800" dirty="0"/>
              <a:t>We make the most of our relationships.</a:t>
            </a:r>
          </a:p>
          <a:p>
            <a:r>
              <a:rPr lang="en-GB" sz="2800" dirty="0"/>
              <a:t>Helps our self-esteem and sense of belonging.</a:t>
            </a:r>
          </a:p>
          <a:p>
            <a:r>
              <a:rPr lang="en-GB" sz="2800" dirty="0"/>
              <a:t>Makes us more confident in our everyday lives. </a:t>
            </a:r>
          </a:p>
          <a:p>
            <a:r>
              <a:rPr lang="en-GB" sz="2800" dirty="0"/>
              <a:t>Allows us to maintain a normal routine, including things most people take for granted such as personal care, shopping and paying bills. </a:t>
            </a:r>
          </a:p>
        </p:txBody>
      </p:sp>
      <p:sp>
        <p:nvSpPr>
          <p:cNvPr id="6" name="Slide Number Placeholder 3">
            <a:extLst>
              <a:ext uri="{FF2B5EF4-FFF2-40B4-BE49-F238E27FC236}">
                <a16:creationId xmlns:a16="http://schemas.microsoft.com/office/drawing/2014/main" id="{311C962B-365C-B04C-BB57-26446C5D1BEE}"/>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14</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3C4DE37-D80C-F140-9714-B511FF792DEE}"/>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1</a:t>
            </a:r>
          </a:p>
        </p:txBody>
      </p:sp>
    </p:spTree>
    <p:extLst>
      <p:ext uri="{BB962C8B-B14F-4D97-AF65-F5344CB8AC3E}">
        <p14:creationId xmlns:p14="http://schemas.microsoft.com/office/powerpoint/2010/main" val="2063740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7543" y="395615"/>
            <a:ext cx="8044441" cy="1143000"/>
          </a:xfrm>
        </p:spPr>
        <p:txBody>
          <a:bodyPr>
            <a:noAutofit/>
          </a:bodyPr>
          <a:lstStyle/>
          <a:p>
            <a:r>
              <a:rPr lang="en-GB" dirty="0"/>
              <a:t>Who can experience mental health difficulties?</a:t>
            </a:r>
          </a:p>
        </p:txBody>
      </p:sp>
      <p:sp>
        <p:nvSpPr>
          <p:cNvPr id="3" name="Content Placeholder 2"/>
          <p:cNvSpPr>
            <a:spLocks noGrp="1"/>
          </p:cNvSpPr>
          <p:nvPr>
            <p:ph idx="1"/>
          </p:nvPr>
        </p:nvSpPr>
        <p:spPr>
          <a:xfrm>
            <a:off x="1370740" y="1860627"/>
            <a:ext cx="9619151" cy="4164160"/>
          </a:xfrm>
        </p:spPr>
        <p:txBody>
          <a:bodyPr>
            <a:normAutofit fontScale="85000" lnSpcReduction="20000"/>
          </a:bodyPr>
          <a:lstStyle/>
          <a:p>
            <a:pPr>
              <a:lnSpc>
                <a:spcPct val="120000"/>
              </a:lnSpc>
            </a:pPr>
            <a:r>
              <a:rPr lang="en-GB" sz="2600" dirty="0"/>
              <a:t>Mental health difficulties do not discriminate and can affect everyone from all walks of life. </a:t>
            </a:r>
          </a:p>
          <a:p>
            <a:pPr>
              <a:lnSpc>
                <a:spcPct val="120000"/>
              </a:lnSpc>
            </a:pPr>
            <a:r>
              <a:rPr lang="en-GB" sz="2600" dirty="0"/>
              <a:t>As many as 1 in 4 people will experience mental health difficulties at some time in their life.</a:t>
            </a:r>
          </a:p>
          <a:p>
            <a:pPr>
              <a:lnSpc>
                <a:spcPct val="120000"/>
              </a:lnSpc>
            </a:pPr>
            <a:r>
              <a:rPr lang="en-GB" sz="2600" dirty="0"/>
              <a:t>The severity of mental health difficulties and illness varies between people and over time. </a:t>
            </a:r>
          </a:p>
          <a:p>
            <a:pPr>
              <a:lnSpc>
                <a:spcPct val="120000"/>
              </a:lnSpc>
            </a:pPr>
            <a:r>
              <a:rPr lang="en-GB" sz="2600" dirty="0"/>
              <a:t>Mental health difficulties may be a reaction to life events such as loss, relationship or work problems, or there may not be an identifiable cause. </a:t>
            </a:r>
          </a:p>
          <a:p>
            <a:pPr>
              <a:lnSpc>
                <a:spcPct val="120000"/>
              </a:lnSpc>
            </a:pPr>
            <a:r>
              <a:rPr lang="en-GB" sz="2600" dirty="0"/>
              <a:t>Mental health affects and impacts on how people feel, think and behave.</a:t>
            </a:r>
          </a:p>
          <a:p>
            <a:pPr>
              <a:lnSpc>
                <a:spcPct val="120000"/>
              </a:lnSpc>
            </a:pPr>
            <a:r>
              <a:rPr lang="en-GB" sz="2600" dirty="0"/>
              <a:t>People with a severe mental illness such as schizophrenia can also experience good mental health when not unwell. </a:t>
            </a:r>
          </a:p>
        </p:txBody>
      </p:sp>
      <p:sp>
        <p:nvSpPr>
          <p:cNvPr id="7" name="TextBox 6"/>
          <p:cNvSpPr txBox="1"/>
          <p:nvPr/>
        </p:nvSpPr>
        <p:spPr>
          <a:xfrm>
            <a:off x="209324" y="160039"/>
            <a:ext cx="1673352" cy="369332"/>
          </a:xfrm>
          <a:prstGeom prst="rect">
            <a:avLst/>
          </a:prstGeom>
          <a:noFill/>
        </p:spPr>
        <p:txBody>
          <a:bodyPr wrap="square" rtlCol="0">
            <a:spAutoFit/>
          </a:bodyPr>
          <a:lstStyle/>
          <a:p>
            <a:r>
              <a:rPr lang="en-GB" dirty="0"/>
              <a:t>Section 1</a:t>
            </a:r>
          </a:p>
        </p:txBody>
      </p:sp>
      <p:sp>
        <p:nvSpPr>
          <p:cNvPr id="8" name="Slide Number Placeholder 3">
            <a:extLst>
              <a:ext uri="{FF2B5EF4-FFF2-40B4-BE49-F238E27FC236}">
                <a16:creationId xmlns:a16="http://schemas.microsoft.com/office/drawing/2014/main" id="{820EC05B-794C-C541-923D-BD7CFD4259CE}"/>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15</a:t>
            </a:fld>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3632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Common myths</a:t>
            </a:r>
          </a:p>
        </p:txBody>
      </p:sp>
      <p:sp>
        <p:nvSpPr>
          <p:cNvPr id="3" name="Content Placeholder 2"/>
          <p:cNvSpPr>
            <a:spLocks noGrp="1"/>
          </p:cNvSpPr>
          <p:nvPr>
            <p:ph idx="1"/>
          </p:nvPr>
        </p:nvSpPr>
        <p:spPr>
          <a:xfrm>
            <a:off x="1515454" y="1926476"/>
            <a:ext cx="9312068" cy="2628431"/>
          </a:xfrm>
        </p:spPr>
        <p:txBody>
          <a:bodyPr>
            <a:normAutofit fontScale="92500" lnSpcReduction="20000"/>
          </a:bodyPr>
          <a:lstStyle/>
          <a:p>
            <a:pPr>
              <a:lnSpc>
                <a:spcPct val="150000"/>
              </a:lnSpc>
              <a:spcBef>
                <a:spcPts val="24"/>
              </a:spcBef>
            </a:pPr>
            <a:r>
              <a:rPr lang="en-GB" sz="2800" b="1" dirty="0"/>
              <a:t>Myth 1: </a:t>
            </a:r>
            <a:r>
              <a:rPr lang="en-GB" sz="2800" dirty="0"/>
              <a:t>Mental health difficulties are the person’s own fault.</a:t>
            </a:r>
          </a:p>
          <a:p>
            <a:pPr>
              <a:lnSpc>
                <a:spcPct val="150000"/>
              </a:lnSpc>
              <a:spcBef>
                <a:spcPts val="24"/>
              </a:spcBef>
            </a:pPr>
            <a:r>
              <a:rPr lang="en-GB" sz="2800" b="1" dirty="0"/>
              <a:t>Myth 2: </a:t>
            </a:r>
            <a:r>
              <a:rPr lang="en-GB" sz="2800" dirty="0"/>
              <a:t>Mental health difficulties are for life.</a:t>
            </a:r>
          </a:p>
          <a:p>
            <a:pPr>
              <a:lnSpc>
                <a:spcPct val="150000"/>
              </a:lnSpc>
              <a:spcBef>
                <a:spcPts val="24"/>
              </a:spcBef>
            </a:pPr>
            <a:r>
              <a:rPr lang="en-GB" sz="2800" b="1" dirty="0"/>
              <a:t>Myth 3: </a:t>
            </a:r>
            <a:r>
              <a:rPr lang="en-GB" sz="2800" dirty="0"/>
              <a:t>I don’t need any help with my mental health.</a:t>
            </a:r>
          </a:p>
          <a:p>
            <a:pPr>
              <a:lnSpc>
                <a:spcPct val="150000"/>
              </a:lnSpc>
              <a:spcBef>
                <a:spcPts val="24"/>
              </a:spcBef>
            </a:pPr>
            <a:r>
              <a:rPr lang="en-GB" sz="2800" b="1" dirty="0"/>
              <a:t>Myth 4: </a:t>
            </a:r>
            <a:r>
              <a:rPr lang="en-GB" sz="2800" dirty="0"/>
              <a:t>Physical problems and ill health are nothing to do with mental health.</a:t>
            </a:r>
          </a:p>
        </p:txBody>
      </p:sp>
      <p:sp>
        <p:nvSpPr>
          <p:cNvPr id="7" name="Slide Number Placeholder 3">
            <a:extLst>
              <a:ext uri="{FF2B5EF4-FFF2-40B4-BE49-F238E27FC236}">
                <a16:creationId xmlns:a16="http://schemas.microsoft.com/office/drawing/2014/main" id="{545A4077-1EE6-0F4C-BE39-1E867D28FDDD}"/>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16</a:t>
            </a:fld>
            <a:endParaRPr lang="en-GB" sz="1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7C9C153-08DA-874F-AA84-E7C0B6420608}"/>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1</a:t>
            </a:r>
          </a:p>
        </p:txBody>
      </p:sp>
    </p:spTree>
    <p:extLst>
      <p:ext uri="{BB962C8B-B14F-4D97-AF65-F5344CB8AC3E}">
        <p14:creationId xmlns:p14="http://schemas.microsoft.com/office/powerpoint/2010/main" val="3071567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1DD7D-7B24-43D8-A70B-12288D474204}"/>
              </a:ext>
            </a:extLst>
          </p:cNvPr>
          <p:cNvSpPr>
            <a:spLocks noGrp="1"/>
          </p:cNvSpPr>
          <p:nvPr>
            <p:ph type="title"/>
          </p:nvPr>
        </p:nvSpPr>
        <p:spPr>
          <a:xfrm>
            <a:off x="609600" y="187086"/>
            <a:ext cx="10972800" cy="1143000"/>
          </a:xfrm>
        </p:spPr>
        <p:txBody>
          <a:bodyPr>
            <a:normAutofit/>
          </a:bodyPr>
          <a:lstStyle/>
          <a:p>
            <a:r>
              <a:rPr lang="en-GB" dirty="0"/>
              <a:t>Group work</a:t>
            </a:r>
          </a:p>
        </p:txBody>
      </p:sp>
      <p:sp>
        <p:nvSpPr>
          <p:cNvPr id="3" name="Content Placeholder 2">
            <a:extLst>
              <a:ext uri="{FF2B5EF4-FFF2-40B4-BE49-F238E27FC236}">
                <a16:creationId xmlns:a16="http://schemas.microsoft.com/office/drawing/2014/main" id="{3ADE0D84-CE66-4564-B871-4E62FDE93409}"/>
              </a:ext>
            </a:extLst>
          </p:cNvPr>
          <p:cNvSpPr>
            <a:spLocks noGrp="1"/>
          </p:cNvSpPr>
          <p:nvPr>
            <p:ph idx="1"/>
          </p:nvPr>
        </p:nvSpPr>
        <p:spPr>
          <a:xfrm>
            <a:off x="2707661" y="1362383"/>
            <a:ext cx="6876167" cy="635161"/>
          </a:xfrm>
        </p:spPr>
        <p:txBody>
          <a:bodyPr/>
          <a:lstStyle/>
          <a:p>
            <a:pPr marL="0" indent="0" algn="ctr">
              <a:buNone/>
            </a:pPr>
            <a:r>
              <a:rPr lang="en-GB" dirty="0"/>
              <a:t>Intellectual disability 1: Bullying</a:t>
            </a:r>
          </a:p>
        </p:txBody>
      </p:sp>
      <p:sp>
        <p:nvSpPr>
          <p:cNvPr id="7" name="Slide Number Placeholder 3">
            <a:extLst>
              <a:ext uri="{FF2B5EF4-FFF2-40B4-BE49-F238E27FC236}">
                <a16:creationId xmlns:a16="http://schemas.microsoft.com/office/drawing/2014/main" id="{752C15DA-6E21-D943-8C92-7B57168F21E9}"/>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17</a:t>
            </a:fld>
            <a:endParaRPr lang="en-GB" sz="1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DE55CCE-AFBE-8440-AD38-3B50A2998CA8}"/>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1</a:t>
            </a:r>
          </a:p>
        </p:txBody>
      </p:sp>
      <p:pic>
        <p:nvPicPr>
          <p:cNvPr id="5" name="Picture 4">
            <a:hlinkClick r:id="rId3"/>
            <a:extLst>
              <a:ext uri="{FF2B5EF4-FFF2-40B4-BE49-F238E27FC236}">
                <a16:creationId xmlns:a16="http://schemas.microsoft.com/office/drawing/2014/main" id="{2B0ED049-C901-5E44-8CB4-B2D2105963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7661" y="2035864"/>
            <a:ext cx="6876167" cy="3902002"/>
          </a:xfrm>
          <a:prstGeom prst="rect">
            <a:avLst/>
          </a:prstGeom>
        </p:spPr>
      </p:pic>
    </p:spTree>
    <p:extLst>
      <p:ext uri="{BB962C8B-B14F-4D97-AF65-F5344CB8AC3E}">
        <p14:creationId xmlns:p14="http://schemas.microsoft.com/office/powerpoint/2010/main" val="17472370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A2B60-0EBC-0840-BA8A-27DC24462C2B}"/>
              </a:ext>
            </a:extLst>
          </p:cNvPr>
          <p:cNvSpPr>
            <a:spLocks noGrp="1"/>
          </p:cNvSpPr>
          <p:nvPr>
            <p:ph type="title"/>
          </p:nvPr>
        </p:nvSpPr>
        <p:spPr>
          <a:xfrm>
            <a:off x="609600" y="576197"/>
            <a:ext cx="10972800" cy="1143000"/>
          </a:xfrm>
        </p:spPr>
        <p:txBody>
          <a:bodyPr/>
          <a:lstStyle/>
          <a:p>
            <a:r>
              <a:rPr lang="en-GB" dirty="0"/>
              <a:t>Triggers for mental health difficulties</a:t>
            </a:r>
            <a:endParaRPr lang="en-US" dirty="0"/>
          </a:p>
        </p:txBody>
      </p:sp>
      <p:sp>
        <p:nvSpPr>
          <p:cNvPr id="4" name="Content Placeholder 7">
            <a:extLst>
              <a:ext uri="{FF2B5EF4-FFF2-40B4-BE49-F238E27FC236}">
                <a16:creationId xmlns:a16="http://schemas.microsoft.com/office/drawing/2014/main" id="{8BA4CEEB-0A01-944E-B540-C9F74885EFDE}"/>
              </a:ext>
            </a:extLst>
          </p:cNvPr>
          <p:cNvSpPr>
            <a:spLocks noGrp="1"/>
          </p:cNvSpPr>
          <p:nvPr>
            <p:ph idx="1"/>
          </p:nvPr>
        </p:nvSpPr>
        <p:spPr>
          <a:xfrm>
            <a:off x="959795" y="1995919"/>
            <a:ext cx="10859311" cy="3850405"/>
          </a:xfrm>
        </p:spPr>
        <p:txBody>
          <a:bodyPr>
            <a:normAutofit/>
          </a:bodyPr>
          <a:lstStyle/>
          <a:p>
            <a:r>
              <a:rPr lang="en-GB" sz="2800" dirty="0"/>
              <a:t>Our life experiences (neglect and abuse).</a:t>
            </a:r>
          </a:p>
          <a:p>
            <a:r>
              <a:rPr lang="en-GB" sz="2800" dirty="0"/>
              <a:t>Mental health difficulties within the family.</a:t>
            </a:r>
          </a:p>
          <a:p>
            <a:r>
              <a:rPr lang="en-GB" sz="2800" dirty="0"/>
              <a:t>Physical factors including our genes and some physical illnesses.</a:t>
            </a:r>
          </a:p>
          <a:p>
            <a:r>
              <a:rPr lang="en-GB" sz="2800" dirty="0"/>
              <a:t>Everyday stresses such as:</a:t>
            </a:r>
          </a:p>
          <a:p>
            <a:pPr lvl="1"/>
            <a:r>
              <a:rPr lang="en-GB" dirty="0"/>
              <a:t>coping without support</a:t>
            </a:r>
          </a:p>
          <a:p>
            <a:pPr lvl="1"/>
            <a:r>
              <a:rPr lang="en-GB" dirty="0"/>
              <a:t>bullying </a:t>
            </a:r>
          </a:p>
          <a:p>
            <a:pPr lvl="1"/>
            <a:r>
              <a:rPr lang="en-GB" dirty="0"/>
              <a:t>having our choices limited. </a:t>
            </a:r>
          </a:p>
        </p:txBody>
      </p:sp>
      <p:sp>
        <p:nvSpPr>
          <p:cNvPr id="5" name="Slide Number Placeholder 3">
            <a:extLst>
              <a:ext uri="{FF2B5EF4-FFF2-40B4-BE49-F238E27FC236}">
                <a16:creationId xmlns:a16="http://schemas.microsoft.com/office/drawing/2014/main" id="{1ECB3348-823D-2540-B04D-75279FB27FBD}"/>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18</a:t>
            </a:fld>
            <a:endParaRPr lang="en-GB" sz="16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FCFD4E5-BCD6-844B-8D82-7D41E7190E4E}"/>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1</a:t>
            </a:r>
          </a:p>
        </p:txBody>
      </p:sp>
    </p:spTree>
    <p:extLst>
      <p:ext uri="{BB962C8B-B14F-4D97-AF65-F5344CB8AC3E}">
        <p14:creationId xmlns:p14="http://schemas.microsoft.com/office/powerpoint/2010/main" val="2795174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960" y="668475"/>
            <a:ext cx="10972800" cy="1143000"/>
          </a:xfrm>
        </p:spPr>
        <p:txBody>
          <a:bodyPr>
            <a:noAutofit/>
          </a:bodyPr>
          <a:lstStyle/>
          <a:p>
            <a:r>
              <a:rPr lang="en-GB" dirty="0"/>
              <a:t>Signs and symptoms of mental health difficulties observed by others</a:t>
            </a:r>
          </a:p>
        </p:txBody>
      </p:sp>
      <p:sp>
        <p:nvSpPr>
          <p:cNvPr id="3" name="Text Placeholder 2"/>
          <p:cNvSpPr>
            <a:spLocks noGrp="1"/>
          </p:cNvSpPr>
          <p:nvPr>
            <p:ph type="body" idx="1"/>
          </p:nvPr>
        </p:nvSpPr>
        <p:spPr>
          <a:xfrm>
            <a:off x="1209102" y="2128849"/>
            <a:ext cx="5386917" cy="639762"/>
          </a:xfrm>
        </p:spPr>
        <p:txBody>
          <a:bodyPr>
            <a:normAutofit fontScale="25000" lnSpcReduction="20000"/>
          </a:bodyPr>
          <a:lstStyle/>
          <a:p>
            <a:endParaRPr lang="en-GB" sz="10400" dirty="0"/>
          </a:p>
          <a:p>
            <a:endParaRPr lang="en-GB" sz="10400" dirty="0"/>
          </a:p>
          <a:p>
            <a:r>
              <a:rPr lang="en-GB" sz="10400" dirty="0">
                <a:latin typeface="Arial" panose="020B0604020202020204" pitchFamily="34" charset="0"/>
                <a:cs typeface="Arial" panose="020B0604020202020204" pitchFamily="34" charset="0"/>
              </a:rPr>
              <a:t>Objective changes in: </a:t>
            </a:r>
          </a:p>
          <a:p>
            <a:endParaRPr lang="en-GB" dirty="0"/>
          </a:p>
        </p:txBody>
      </p:sp>
      <p:sp>
        <p:nvSpPr>
          <p:cNvPr id="4" name="Content Placeholder 3"/>
          <p:cNvSpPr>
            <a:spLocks noGrp="1"/>
          </p:cNvSpPr>
          <p:nvPr>
            <p:ph sz="half" idx="2"/>
          </p:nvPr>
        </p:nvSpPr>
        <p:spPr>
          <a:xfrm>
            <a:off x="1209103" y="2779083"/>
            <a:ext cx="5386917" cy="3351129"/>
          </a:xfrm>
        </p:spPr>
        <p:txBody>
          <a:bodyPr>
            <a:normAutofit fontScale="92500"/>
          </a:bodyPr>
          <a:lstStyle/>
          <a:p>
            <a:r>
              <a:rPr lang="en-GB" sz="2600" dirty="0"/>
              <a:t>physical appearance</a:t>
            </a:r>
          </a:p>
          <a:p>
            <a:r>
              <a:rPr lang="en-GB" sz="2600" dirty="0"/>
              <a:t>health and hygiene</a:t>
            </a:r>
          </a:p>
          <a:p>
            <a:r>
              <a:rPr lang="en-GB" sz="2600" dirty="0"/>
              <a:t>sleep/weight</a:t>
            </a:r>
          </a:p>
          <a:p>
            <a:r>
              <a:rPr lang="en-GB" sz="2600" dirty="0"/>
              <a:t>level of activity</a:t>
            </a:r>
          </a:p>
          <a:p>
            <a:r>
              <a:rPr lang="en-GB" sz="2600" dirty="0"/>
              <a:t>relationships</a:t>
            </a:r>
          </a:p>
          <a:p>
            <a:r>
              <a:rPr lang="en-GB" sz="2600" dirty="0"/>
              <a:t>verbal/non-verbal communication</a:t>
            </a:r>
          </a:p>
          <a:p>
            <a:r>
              <a:rPr lang="en-GB" sz="2600" dirty="0"/>
              <a:t>repertoire of adaptive behaviour.</a:t>
            </a:r>
          </a:p>
          <a:p>
            <a:endParaRPr lang="en-GB" dirty="0"/>
          </a:p>
        </p:txBody>
      </p:sp>
      <p:sp>
        <p:nvSpPr>
          <p:cNvPr id="5" name="Text Placeholder 4"/>
          <p:cNvSpPr>
            <a:spLocks noGrp="1"/>
          </p:cNvSpPr>
          <p:nvPr>
            <p:ph type="body" sz="quarter" idx="3"/>
          </p:nvPr>
        </p:nvSpPr>
        <p:spPr>
          <a:xfrm>
            <a:off x="6593903" y="2226869"/>
            <a:ext cx="5389033" cy="639762"/>
          </a:xfrm>
        </p:spPr>
        <p:txBody>
          <a:bodyPr>
            <a:normAutofit fontScale="25000" lnSpcReduction="20000"/>
          </a:bodyPr>
          <a:lstStyle/>
          <a:p>
            <a:endParaRPr lang="en-GB" sz="10400" dirty="0"/>
          </a:p>
          <a:p>
            <a:endParaRPr lang="en-GB" sz="10400" dirty="0"/>
          </a:p>
          <a:p>
            <a:r>
              <a:rPr lang="en-GB" sz="10400" dirty="0">
                <a:latin typeface="Arial" panose="020B0604020202020204" pitchFamily="34" charset="0"/>
                <a:cs typeface="Arial" panose="020B0604020202020204" pitchFamily="34" charset="0"/>
              </a:rPr>
              <a:t>Subjective changes in: </a:t>
            </a:r>
          </a:p>
          <a:p>
            <a:endParaRPr lang="en-GB" sz="5100" dirty="0">
              <a:latin typeface="Arial" panose="020B0604020202020204" pitchFamily="34" charset="0"/>
              <a:cs typeface="Arial" panose="020B0604020202020204" pitchFamily="34" charset="0"/>
            </a:endParaRPr>
          </a:p>
        </p:txBody>
      </p:sp>
      <p:sp>
        <p:nvSpPr>
          <p:cNvPr id="6" name="Content Placeholder 5"/>
          <p:cNvSpPr>
            <a:spLocks noGrp="1"/>
          </p:cNvSpPr>
          <p:nvPr>
            <p:ph sz="quarter" idx="4"/>
          </p:nvPr>
        </p:nvSpPr>
        <p:spPr>
          <a:xfrm>
            <a:off x="6596020" y="2783788"/>
            <a:ext cx="4477962" cy="3728979"/>
          </a:xfrm>
        </p:spPr>
        <p:txBody>
          <a:bodyPr>
            <a:normAutofit fontScale="92500"/>
          </a:bodyPr>
          <a:lstStyle/>
          <a:p>
            <a:r>
              <a:rPr lang="en-GB" sz="2600" dirty="0"/>
              <a:t>motivation </a:t>
            </a:r>
          </a:p>
          <a:p>
            <a:r>
              <a:rPr lang="en-GB" sz="2600" dirty="0"/>
              <a:t>mood </a:t>
            </a:r>
          </a:p>
          <a:p>
            <a:r>
              <a:rPr lang="en-GB" sz="2600" dirty="0"/>
              <a:t>energy/appetite</a:t>
            </a:r>
          </a:p>
          <a:p>
            <a:r>
              <a:rPr lang="en-GB" sz="2600" dirty="0"/>
              <a:t>perception of others, objects and environments</a:t>
            </a:r>
          </a:p>
          <a:p>
            <a:r>
              <a:rPr lang="en-GB" sz="2600" dirty="0"/>
              <a:t>self perception, insight and self-esteem.</a:t>
            </a:r>
          </a:p>
          <a:p>
            <a:endParaRPr lang="en-GB" dirty="0"/>
          </a:p>
        </p:txBody>
      </p:sp>
      <p:sp>
        <p:nvSpPr>
          <p:cNvPr id="9" name="Slide Number Placeholder 3">
            <a:extLst>
              <a:ext uri="{FF2B5EF4-FFF2-40B4-BE49-F238E27FC236}">
                <a16:creationId xmlns:a16="http://schemas.microsoft.com/office/drawing/2014/main" id="{D4149986-CB9E-4845-9A49-A7ED91C79C48}"/>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19</a:t>
            </a:fld>
            <a:endParaRPr lang="en-GB" sz="16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638C179-EDC6-D842-BF7D-5549780DCA21}"/>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1</a:t>
            </a:r>
          </a:p>
        </p:txBody>
      </p:sp>
    </p:spTree>
    <p:extLst>
      <p:ext uri="{BB962C8B-B14F-4D97-AF65-F5344CB8AC3E}">
        <p14:creationId xmlns:p14="http://schemas.microsoft.com/office/powerpoint/2010/main" val="3067404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Group agreement</a:t>
            </a:r>
          </a:p>
        </p:txBody>
      </p:sp>
      <p:sp>
        <p:nvSpPr>
          <p:cNvPr id="3" name="Content Placeholder 2"/>
          <p:cNvSpPr>
            <a:spLocks noGrp="1"/>
          </p:cNvSpPr>
          <p:nvPr>
            <p:ph idx="1"/>
          </p:nvPr>
        </p:nvSpPr>
        <p:spPr>
          <a:xfrm>
            <a:off x="2064775" y="1659196"/>
            <a:ext cx="8760542" cy="4259823"/>
          </a:xfrm>
        </p:spPr>
        <p:txBody>
          <a:bodyPr>
            <a:normAutofit/>
          </a:bodyPr>
          <a:lstStyle/>
          <a:p>
            <a:r>
              <a:rPr lang="en-GB" sz="2800" dirty="0"/>
              <a:t>Confidentiality - anonymise - for learning only.</a:t>
            </a:r>
          </a:p>
          <a:p>
            <a:r>
              <a:rPr lang="en-GB" sz="2800" dirty="0"/>
              <a:t>Time keeping - breaks and activities.</a:t>
            </a:r>
          </a:p>
          <a:p>
            <a:r>
              <a:rPr lang="en-GB" sz="2800" dirty="0"/>
              <a:t>Willing to contribute and share. </a:t>
            </a:r>
          </a:p>
          <a:p>
            <a:r>
              <a:rPr lang="en-GB" sz="2800" dirty="0"/>
              <a:t>Respectful and non-judgemental.</a:t>
            </a:r>
          </a:p>
          <a:p>
            <a:r>
              <a:rPr lang="en-GB" sz="2800" dirty="0"/>
              <a:t>Supportive to each other and individual needs.</a:t>
            </a:r>
          </a:p>
          <a:p>
            <a:r>
              <a:rPr lang="en-GB" sz="2800" dirty="0"/>
              <a:t>Discussions not arguments.</a:t>
            </a:r>
          </a:p>
          <a:p>
            <a:r>
              <a:rPr lang="en-GB" sz="2800" dirty="0"/>
              <a:t>Focus on points and not person.</a:t>
            </a:r>
          </a:p>
          <a:p>
            <a:r>
              <a:rPr lang="en-GB" sz="2800" dirty="0"/>
              <a:t>Not a forum for making allegations or complaints.</a:t>
            </a:r>
          </a:p>
        </p:txBody>
      </p:sp>
      <p:sp>
        <p:nvSpPr>
          <p:cNvPr id="6" name="Slide Number Placeholder 3">
            <a:extLst>
              <a:ext uri="{FF2B5EF4-FFF2-40B4-BE49-F238E27FC236}">
                <a16:creationId xmlns:a16="http://schemas.microsoft.com/office/drawing/2014/main" id="{BA11F69A-A08F-D44A-AD81-4C09D2B7EA49}"/>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2</a:t>
            </a:fld>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8371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45116"/>
            <a:ext cx="10972800" cy="1143000"/>
          </a:xfrm>
        </p:spPr>
        <p:txBody>
          <a:bodyPr>
            <a:noAutofit/>
          </a:bodyPr>
          <a:lstStyle/>
          <a:p>
            <a:r>
              <a:rPr lang="en-GB" dirty="0"/>
              <a:t>Signs as experienced by the person with mental health difficulties</a:t>
            </a:r>
          </a:p>
        </p:txBody>
      </p:sp>
      <p:sp>
        <p:nvSpPr>
          <p:cNvPr id="3" name="Content Placeholder 2"/>
          <p:cNvSpPr>
            <a:spLocks noGrp="1"/>
          </p:cNvSpPr>
          <p:nvPr>
            <p:ph idx="1"/>
          </p:nvPr>
        </p:nvSpPr>
        <p:spPr>
          <a:xfrm>
            <a:off x="1815830" y="1957411"/>
            <a:ext cx="9302885" cy="4525963"/>
          </a:xfrm>
        </p:spPr>
        <p:txBody>
          <a:bodyPr>
            <a:noAutofit/>
          </a:bodyPr>
          <a:lstStyle/>
          <a:p>
            <a:pPr>
              <a:spcBef>
                <a:spcPts val="72"/>
              </a:spcBef>
            </a:pPr>
            <a:r>
              <a:rPr lang="en-GB" sz="2800" dirty="0"/>
              <a:t>Feeling lethargic, lacking energy and motivation.</a:t>
            </a:r>
          </a:p>
          <a:p>
            <a:pPr>
              <a:spcBef>
                <a:spcPts val="72"/>
              </a:spcBef>
            </a:pPr>
            <a:r>
              <a:rPr lang="en-GB" sz="2800" dirty="0"/>
              <a:t>Negative thoughts and feelings.</a:t>
            </a:r>
          </a:p>
          <a:p>
            <a:pPr>
              <a:spcBef>
                <a:spcPts val="72"/>
              </a:spcBef>
            </a:pPr>
            <a:r>
              <a:rPr lang="en-GB" sz="2800" dirty="0"/>
              <a:t>Problems concentrating.</a:t>
            </a:r>
          </a:p>
          <a:p>
            <a:pPr>
              <a:spcBef>
                <a:spcPts val="72"/>
              </a:spcBef>
            </a:pPr>
            <a:r>
              <a:rPr lang="en-GB" sz="2800" dirty="0"/>
              <a:t>Eating too much or too little.</a:t>
            </a:r>
          </a:p>
          <a:p>
            <a:pPr>
              <a:spcBef>
                <a:spcPts val="72"/>
              </a:spcBef>
            </a:pPr>
            <a:r>
              <a:rPr lang="en-GB" sz="2800" dirty="0"/>
              <a:t>Sleeping too much or too little.</a:t>
            </a:r>
          </a:p>
          <a:p>
            <a:pPr>
              <a:spcBef>
                <a:spcPts val="72"/>
              </a:spcBef>
            </a:pPr>
            <a:r>
              <a:rPr lang="en-GB" sz="2800" dirty="0"/>
              <a:t>Emotional or tense and experiencing mood swings.</a:t>
            </a:r>
          </a:p>
          <a:p>
            <a:pPr>
              <a:spcBef>
                <a:spcPts val="72"/>
              </a:spcBef>
            </a:pPr>
            <a:r>
              <a:rPr lang="en-GB" sz="2800" dirty="0"/>
              <a:t>Feeling more worried than usual.</a:t>
            </a:r>
          </a:p>
          <a:p>
            <a:pPr>
              <a:spcBef>
                <a:spcPts val="72"/>
              </a:spcBef>
            </a:pPr>
            <a:r>
              <a:rPr lang="en-GB" sz="2800" dirty="0"/>
              <a:t>Physical symptoms such as racing pulse, feeling sick, feeling that there is something physically wrong.</a:t>
            </a:r>
          </a:p>
          <a:p>
            <a:endParaRPr lang="en-GB" dirty="0"/>
          </a:p>
        </p:txBody>
      </p:sp>
      <p:sp>
        <p:nvSpPr>
          <p:cNvPr id="6" name="Slide Number Placeholder 3">
            <a:extLst>
              <a:ext uri="{FF2B5EF4-FFF2-40B4-BE49-F238E27FC236}">
                <a16:creationId xmlns:a16="http://schemas.microsoft.com/office/drawing/2014/main" id="{CBBEC1B9-AED0-B745-ABFE-D2F5B9B2DEAC}"/>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20</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40E7A2E-20DE-5345-8570-CA1577A7EB6C}"/>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1</a:t>
            </a:r>
          </a:p>
        </p:txBody>
      </p:sp>
    </p:spTree>
    <p:extLst>
      <p:ext uri="{BB962C8B-B14F-4D97-AF65-F5344CB8AC3E}">
        <p14:creationId xmlns:p14="http://schemas.microsoft.com/office/powerpoint/2010/main" val="2912273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656" y="566759"/>
            <a:ext cx="8096655" cy="1143000"/>
          </a:xfrm>
        </p:spPr>
        <p:txBody>
          <a:bodyPr>
            <a:noAutofit/>
          </a:bodyPr>
          <a:lstStyle/>
          <a:p>
            <a:r>
              <a:rPr lang="en-GB" dirty="0"/>
              <a:t>Other possible signs of mental health difficulties</a:t>
            </a:r>
          </a:p>
        </p:txBody>
      </p:sp>
      <p:sp>
        <p:nvSpPr>
          <p:cNvPr id="3" name="Content Placeholder 2"/>
          <p:cNvSpPr>
            <a:spLocks noGrp="1"/>
          </p:cNvSpPr>
          <p:nvPr>
            <p:ph idx="1"/>
          </p:nvPr>
        </p:nvSpPr>
        <p:spPr>
          <a:xfrm>
            <a:off x="2174578" y="2344393"/>
            <a:ext cx="7902483" cy="3044732"/>
          </a:xfrm>
        </p:spPr>
        <p:txBody>
          <a:bodyPr/>
          <a:lstStyle/>
          <a:p>
            <a:r>
              <a:rPr lang="en-GB" sz="3000" dirty="0"/>
              <a:t>Onset of or increase in behaviour which is described as challenging.</a:t>
            </a:r>
          </a:p>
          <a:p>
            <a:r>
              <a:rPr lang="en-GB" sz="3000" dirty="0"/>
              <a:t>Changes in attention, thinking and learning.</a:t>
            </a:r>
          </a:p>
          <a:p>
            <a:r>
              <a:rPr lang="en-GB" sz="3000" dirty="0"/>
              <a:t>Difficulties with memory and adaptation.</a:t>
            </a:r>
          </a:p>
          <a:p>
            <a:r>
              <a:rPr lang="en-GB" sz="3000" dirty="0"/>
              <a:t>Attitudes to health and support needs.</a:t>
            </a:r>
          </a:p>
          <a:p>
            <a:pPr marL="0" indent="0">
              <a:buNone/>
            </a:pPr>
            <a:endParaRPr lang="en-GB" dirty="0"/>
          </a:p>
        </p:txBody>
      </p:sp>
      <p:sp>
        <p:nvSpPr>
          <p:cNvPr id="6" name="Slide Number Placeholder 3">
            <a:extLst>
              <a:ext uri="{FF2B5EF4-FFF2-40B4-BE49-F238E27FC236}">
                <a16:creationId xmlns:a16="http://schemas.microsoft.com/office/drawing/2014/main" id="{2FB47BC7-D2BD-5741-AB61-6720554EA9E0}"/>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21</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E4BDCD2-BB3A-4F40-A173-1C772979D9DE}"/>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1</a:t>
            </a:r>
          </a:p>
        </p:txBody>
      </p:sp>
    </p:spTree>
    <p:extLst>
      <p:ext uri="{BB962C8B-B14F-4D97-AF65-F5344CB8AC3E}">
        <p14:creationId xmlns:p14="http://schemas.microsoft.com/office/powerpoint/2010/main" val="4268638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327" y="319626"/>
            <a:ext cx="10972800" cy="1143000"/>
          </a:xfrm>
        </p:spPr>
        <p:txBody>
          <a:bodyPr>
            <a:normAutofit/>
          </a:bodyPr>
          <a:lstStyle/>
          <a:p>
            <a:r>
              <a:rPr lang="en-GB" dirty="0"/>
              <a:t>What is an intellectual disability?</a:t>
            </a:r>
          </a:p>
        </p:txBody>
      </p:sp>
      <p:sp>
        <p:nvSpPr>
          <p:cNvPr id="3" name="Content Placeholder 2"/>
          <p:cNvSpPr>
            <a:spLocks noGrp="1"/>
          </p:cNvSpPr>
          <p:nvPr>
            <p:ph idx="1"/>
          </p:nvPr>
        </p:nvSpPr>
        <p:spPr>
          <a:xfrm>
            <a:off x="1553183" y="1694203"/>
            <a:ext cx="8913779" cy="4525963"/>
          </a:xfrm>
        </p:spPr>
        <p:txBody>
          <a:bodyPr>
            <a:noAutofit/>
          </a:bodyPr>
          <a:lstStyle/>
          <a:p>
            <a:r>
              <a:rPr lang="en-GB" sz="3000" dirty="0"/>
              <a:t>Intellectual disability is not a mental illness, but is a lifelong condition that affects learning and the retention of new information.</a:t>
            </a:r>
          </a:p>
          <a:p>
            <a:r>
              <a:rPr lang="en-GB" sz="3000" dirty="0"/>
              <a:t>Intellectual disability is often a hidden condition that may not be obvious to others.</a:t>
            </a:r>
          </a:p>
          <a:p>
            <a:r>
              <a:rPr lang="en-GB" sz="3000" dirty="0"/>
              <a:t>Many people with a intellectual disability are able to live independently and never come to the attention of services.</a:t>
            </a:r>
          </a:p>
        </p:txBody>
      </p:sp>
      <p:sp>
        <p:nvSpPr>
          <p:cNvPr id="6" name="Slide Number Placeholder 3">
            <a:extLst>
              <a:ext uri="{FF2B5EF4-FFF2-40B4-BE49-F238E27FC236}">
                <a16:creationId xmlns:a16="http://schemas.microsoft.com/office/drawing/2014/main" id="{40702DBD-1F17-B544-9969-E112A6429C2B}"/>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22</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161FD99-B060-054B-BA40-96285C2700A8}"/>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1</a:t>
            </a:r>
          </a:p>
        </p:txBody>
      </p:sp>
    </p:spTree>
    <p:extLst>
      <p:ext uri="{BB962C8B-B14F-4D97-AF65-F5344CB8AC3E}">
        <p14:creationId xmlns:p14="http://schemas.microsoft.com/office/powerpoint/2010/main" val="41590232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723" y="566759"/>
            <a:ext cx="10100553" cy="1143000"/>
          </a:xfrm>
        </p:spPr>
        <p:txBody>
          <a:bodyPr>
            <a:noAutofit/>
          </a:bodyPr>
          <a:lstStyle/>
          <a:p>
            <a:r>
              <a:rPr lang="en-GB" dirty="0"/>
              <a:t>How does intellectual disability affect day-to-day lives?</a:t>
            </a:r>
          </a:p>
        </p:txBody>
      </p:sp>
      <p:sp>
        <p:nvSpPr>
          <p:cNvPr id="3" name="Content Placeholder 2"/>
          <p:cNvSpPr>
            <a:spLocks noGrp="1"/>
          </p:cNvSpPr>
          <p:nvPr>
            <p:ph idx="1"/>
          </p:nvPr>
        </p:nvSpPr>
        <p:spPr>
          <a:xfrm>
            <a:off x="3331722" y="2442372"/>
            <a:ext cx="5528553" cy="3053756"/>
          </a:xfrm>
        </p:spPr>
        <p:txBody>
          <a:bodyPr>
            <a:normAutofit/>
          </a:bodyPr>
          <a:lstStyle/>
          <a:p>
            <a:r>
              <a:rPr lang="en-GB" sz="3600" dirty="0"/>
              <a:t>Communication.</a:t>
            </a:r>
          </a:p>
          <a:p>
            <a:r>
              <a:rPr lang="en-GB" sz="3600" dirty="0"/>
              <a:t>Daily living skills.</a:t>
            </a:r>
          </a:p>
          <a:p>
            <a:r>
              <a:rPr lang="en-GB" sz="3600" dirty="0"/>
              <a:t>Challenging behaviour.</a:t>
            </a:r>
          </a:p>
          <a:p>
            <a:r>
              <a:rPr lang="en-GB" sz="3600" dirty="0"/>
              <a:t>Sensory impairment.</a:t>
            </a:r>
          </a:p>
        </p:txBody>
      </p:sp>
      <p:sp>
        <p:nvSpPr>
          <p:cNvPr id="6" name="Slide Number Placeholder 3">
            <a:extLst>
              <a:ext uri="{FF2B5EF4-FFF2-40B4-BE49-F238E27FC236}">
                <a16:creationId xmlns:a16="http://schemas.microsoft.com/office/drawing/2014/main" id="{AB9F3062-AE5B-0C44-8090-CB89A47646F7}"/>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23</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D9BDD17-7509-0E4B-8C2C-602EF795E8FA}"/>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1</a:t>
            </a:r>
          </a:p>
        </p:txBody>
      </p:sp>
    </p:spTree>
    <p:extLst>
      <p:ext uri="{BB962C8B-B14F-4D97-AF65-F5344CB8AC3E}">
        <p14:creationId xmlns:p14="http://schemas.microsoft.com/office/powerpoint/2010/main" val="1422988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0102" y="370911"/>
            <a:ext cx="9390434" cy="2126048"/>
          </a:xfrm>
        </p:spPr>
        <p:txBody>
          <a:bodyPr>
            <a:noAutofit/>
          </a:bodyPr>
          <a:lstStyle/>
          <a:p>
            <a:r>
              <a:rPr lang="en-GB" dirty="0"/>
              <a:t>Presentation of mental health difficulties in people with intellectual disabilities</a:t>
            </a:r>
          </a:p>
        </p:txBody>
      </p:sp>
      <p:sp>
        <p:nvSpPr>
          <p:cNvPr id="3" name="Content Placeholder 2"/>
          <p:cNvSpPr>
            <a:spLocks noGrp="1"/>
          </p:cNvSpPr>
          <p:nvPr>
            <p:ph idx="1"/>
          </p:nvPr>
        </p:nvSpPr>
        <p:spPr>
          <a:xfrm>
            <a:off x="1703277" y="2666236"/>
            <a:ext cx="8656680" cy="3462190"/>
          </a:xfrm>
        </p:spPr>
        <p:txBody>
          <a:bodyPr/>
          <a:lstStyle/>
          <a:p>
            <a:r>
              <a:rPr lang="en-GB" sz="2800" dirty="0"/>
              <a:t>May be atypical e.g. agitation in depression, self injurious behaviour.</a:t>
            </a:r>
          </a:p>
          <a:p>
            <a:r>
              <a:rPr lang="en-GB" sz="2800" dirty="0"/>
              <a:t>Can be dependent on staff identifying a problem e.g. social withdrawal.</a:t>
            </a:r>
          </a:p>
          <a:p>
            <a:r>
              <a:rPr lang="en-GB" sz="2800" dirty="0"/>
              <a:t>Problems can be masked e.g. changes in personal care and appearance may not be noticeable due to regular support from others. </a:t>
            </a:r>
          </a:p>
          <a:p>
            <a:endParaRPr lang="en-GB" dirty="0"/>
          </a:p>
        </p:txBody>
      </p:sp>
      <p:sp>
        <p:nvSpPr>
          <p:cNvPr id="6" name="Slide Number Placeholder 3">
            <a:extLst>
              <a:ext uri="{FF2B5EF4-FFF2-40B4-BE49-F238E27FC236}">
                <a16:creationId xmlns:a16="http://schemas.microsoft.com/office/drawing/2014/main" id="{1AD9DB17-667F-C84F-9204-E4B131044F17}"/>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24</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D5CD155-D80D-1948-9B88-0930C1E8E64A}"/>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1</a:t>
            </a:r>
          </a:p>
        </p:txBody>
      </p:sp>
    </p:spTree>
    <p:extLst>
      <p:ext uri="{BB962C8B-B14F-4D97-AF65-F5344CB8AC3E}">
        <p14:creationId xmlns:p14="http://schemas.microsoft.com/office/powerpoint/2010/main" val="663105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86" y="387721"/>
            <a:ext cx="11348096" cy="1143000"/>
          </a:xfrm>
        </p:spPr>
        <p:txBody>
          <a:bodyPr>
            <a:noAutofit/>
          </a:bodyPr>
          <a:lstStyle/>
          <a:p>
            <a:r>
              <a:rPr lang="en-GB" dirty="0"/>
              <a:t>Risk factors for mental health difficulties</a:t>
            </a:r>
          </a:p>
        </p:txBody>
      </p:sp>
      <p:sp>
        <p:nvSpPr>
          <p:cNvPr id="3" name="Content Placeholder 2"/>
          <p:cNvSpPr>
            <a:spLocks noGrp="1"/>
          </p:cNvSpPr>
          <p:nvPr>
            <p:ph idx="1"/>
          </p:nvPr>
        </p:nvSpPr>
        <p:spPr>
          <a:xfrm>
            <a:off x="1153559" y="1782568"/>
            <a:ext cx="10130524" cy="4105048"/>
          </a:xfrm>
        </p:spPr>
        <p:txBody>
          <a:bodyPr numCol="2" spcCol="180000">
            <a:normAutofit fontScale="40000" lnSpcReduction="20000"/>
          </a:bodyPr>
          <a:lstStyle/>
          <a:p>
            <a:pPr marL="0" indent="0">
              <a:buNone/>
            </a:pPr>
            <a:r>
              <a:rPr lang="en-GB" sz="6500" b="1" dirty="0"/>
              <a:t>Biological factors such as:</a:t>
            </a:r>
          </a:p>
          <a:p>
            <a:pPr lvl="1"/>
            <a:r>
              <a:rPr lang="en-GB" sz="6000" dirty="0"/>
              <a:t>genetics</a:t>
            </a:r>
          </a:p>
          <a:p>
            <a:pPr lvl="1"/>
            <a:r>
              <a:rPr lang="en-GB" sz="6000" dirty="0"/>
              <a:t>body and brain chemistry </a:t>
            </a:r>
          </a:p>
          <a:p>
            <a:pPr lvl="1">
              <a:spcAft>
                <a:spcPts val="1200"/>
              </a:spcAft>
            </a:pPr>
            <a:r>
              <a:rPr lang="en-GB" sz="6000" dirty="0"/>
              <a:t>hormones.</a:t>
            </a:r>
          </a:p>
          <a:p>
            <a:pPr marL="0" indent="0">
              <a:buNone/>
            </a:pPr>
            <a:r>
              <a:rPr lang="en-GB" sz="6500" b="1" dirty="0"/>
              <a:t>Psychological factors such as:</a:t>
            </a:r>
          </a:p>
          <a:p>
            <a:pPr lvl="1">
              <a:lnSpc>
                <a:spcPct val="120000"/>
              </a:lnSpc>
            </a:pPr>
            <a:r>
              <a:rPr lang="en-GB" sz="6000" dirty="0"/>
              <a:t>thinking patterns – how we deal with problems and negative thoughts and what we think about ourselves </a:t>
            </a:r>
          </a:p>
          <a:p>
            <a:pPr lvl="1">
              <a:lnSpc>
                <a:spcPct val="120000"/>
              </a:lnSpc>
              <a:spcAft>
                <a:spcPts val="1200"/>
              </a:spcAft>
            </a:pPr>
            <a:r>
              <a:rPr lang="en-GB" sz="6000" dirty="0"/>
              <a:t>chronic or acute stress.</a:t>
            </a:r>
          </a:p>
          <a:p>
            <a:pPr marL="0" indent="0">
              <a:buNone/>
            </a:pPr>
            <a:r>
              <a:rPr lang="en-GB" sz="6500" b="1" dirty="0"/>
              <a:t>Social factors such as:</a:t>
            </a:r>
          </a:p>
          <a:p>
            <a:pPr lvl="1">
              <a:lnSpc>
                <a:spcPct val="120000"/>
              </a:lnSpc>
            </a:pPr>
            <a:r>
              <a:rPr lang="en-GB" sz="6000" dirty="0"/>
              <a:t>being out of work</a:t>
            </a:r>
          </a:p>
          <a:p>
            <a:pPr lvl="1">
              <a:lnSpc>
                <a:spcPct val="120000"/>
              </a:lnSpc>
            </a:pPr>
            <a:r>
              <a:rPr lang="en-GB" sz="6000" dirty="0"/>
              <a:t>being isolated from others</a:t>
            </a:r>
          </a:p>
          <a:p>
            <a:pPr lvl="1">
              <a:lnSpc>
                <a:spcPct val="120000"/>
              </a:lnSpc>
            </a:pPr>
            <a:r>
              <a:rPr lang="en-GB" sz="6000" dirty="0"/>
              <a:t>life events such as break ups or the end of relationships e.g. a support worker leaving</a:t>
            </a:r>
          </a:p>
          <a:p>
            <a:pPr lvl="1">
              <a:lnSpc>
                <a:spcPct val="120000"/>
              </a:lnSpc>
            </a:pPr>
            <a:r>
              <a:rPr lang="en-GB" sz="6000" dirty="0"/>
              <a:t>use of alcohol and drugs, both legal and illegal.</a:t>
            </a:r>
          </a:p>
          <a:p>
            <a:endParaRPr lang="en-GB" dirty="0"/>
          </a:p>
        </p:txBody>
      </p:sp>
      <p:sp>
        <p:nvSpPr>
          <p:cNvPr id="6" name="Slide Number Placeholder 3">
            <a:extLst>
              <a:ext uri="{FF2B5EF4-FFF2-40B4-BE49-F238E27FC236}">
                <a16:creationId xmlns:a16="http://schemas.microsoft.com/office/drawing/2014/main" id="{D2F92FDE-86A7-9147-8A80-A6F099543DE9}"/>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25</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63E91CF-2F7B-FE40-9CB2-A16620907539}"/>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1</a:t>
            </a:r>
          </a:p>
        </p:txBody>
      </p:sp>
    </p:spTree>
    <p:extLst>
      <p:ext uri="{BB962C8B-B14F-4D97-AF65-F5344CB8AC3E}">
        <p14:creationId xmlns:p14="http://schemas.microsoft.com/office/powerpoint/2010/main" val="40228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C05FC93-BDD1-F14E-833F-A30CEB7AA662}"/>
              </a:ext>
            </a:extLst>
          </p:cNvPr>
          <p:cNvSpPr>
            <a:spLocks noGrp="1"/>
          </p:cNvSpPr>
          <p:nvPr>
            <p:ph idx="1"/>
          </p:nvPr>
        </p:nvSpPr>
        <p:spPr>
          <a:xfrm>
            <a:off x="609600" y="1663732"/>
            <a:ext cx="11249293" cy="4221502"/>
          </a:xfrm>
        </p:spPr>
        <p:txBody>
          <a:bodyPr>
            <a:normAutofit fontScale="92500" lnSpcReduction="20000"/>
          </a:bodyPr>
          <a:lstStyle/>
          <a:p>
            <a:pPr>
              <a:lnSpc>
                <a:spcPct val="120000"/>
              </a:lnSpc>
            </a:pPr>
            <a:r>
              <a:rPr lang="en-GB" sz="2800" dirty="0"/>
              <a:t>People with an intellectual disability are more likely to experience mental ill-health than the wider population*.</a:t>
            </a:r>
          </a:p>
          <a:p>
            <a:pPr>
              <a:lnSpc>
                <a:spcPct val="120000"/>
              </a:lnSpc>
            </a:pPr>
            <a:r>
              <a:rPr lang="en-GB" sz="2800" dirty="0"/>
              <a:t>When assessing and treating a person with an intellectual disability for mental health difficulties, adaptations to treatment may have to be made.</a:t>
            </a:r>
          </a:p>
          <a:p>
            <a:pPr>
              <a:lnSpc>
                <a:spcPct val="120000"/>
              </a:lnSpc>
            </a:pPr>
            <a:r>
              <a:rPr lang="en-GB" sz="2800" dirty="0"/>
              <a:t>The impact of having an intellectual disability can make it more difficult for someone to help themselves.</a:t>
            </a:r>
          </a:p>
          <a:p>
            <a:pPr>
              <a:lnSpc>
                <a:spcPct val="120000"/>
              </a:lnSpc>
            </a:pPr>
            <a:r>
              <a:rPr lang="en-GB" sz="2800" dirty="0"/>
              <a:t>The role of the support worker is vital to achieving maximum wellbeing.</a:t>
            </a:r>
          </a:p>
          <a:p>
            <a:pPr marL="0" indent="0">
              <a:buNone/>
            </a:pPr>
            <a:endParaRPr lang="en-GB" sz="1300" dirty="0"/>
          </a:p>
          <a:p>
            <a:pPr marL="0" indent="0">
              <a:buNone/>
            </a:pPr>
            <a:endParaRPr lang="en-GB" sz="1300" dirty="0"/>
          </a:p>
          <a:p>
            <a:pPr marL="0" indent="0">
              <a:lnSpc>
                <a:spcPct val="120000"/>
              </a:lnSpc>
              <a:buNone/>
            </a:pPr>
            <a:r>
              <a:rPr lang="en-GB" sz="1300" dirty="0"/>
              <a:t>*Cooper S.A., Smiley E., Morrison J., Williamson A &amp; Alan L. ( 2007) Mental Ill-health in adults with intellectual disabilities: prevalence and associate factors. </a:t>
            </a:r>
            <a:br>
              <a:rPr lang="en-GB" sz="1300" dirty="0"/>
            </a:br>
            <a:r>
              <a:rPr lang="en-GB" sz="1300" dirty="0"/>
              <a:t>British Journal of Psychiatry 190 27-35 </a:t>
            </a:r>
          </a:p>
          <a:p>
            <a:pPr marL="0" indent="0">
              <a:lnSpc>
                <a:spcPct val="120000"/>
              </a:lnSpc>
              <a:buNone/>
            </a:pPr>
            <a:r>
              <a:rPr lang="en-GB" sz="1300" dirty="0"/>
              <a:t>Smiley E. (2005) Epidemiology of mental health problems in adults with learning disability: an update. Advances in Psychiatric Treatment 11, 3, 214-222</a:t>
            </a:r>
          </a:p>
        </p:txBody>
      </p:sp>
      <p:sp>
        <p:nvSpPr>
          <p:cNvPr id="6" name="Slide Number Placeholder 3">
            <a:extLst>
              <a:ext uri="{FF2B5EF4-FFF2-40B4-BE49-F238E27FC236}">
                <a16:creationId xmlns:a16="http://schemas.microsoft.com/office/drawing/2014/main" id="{834A4E9F-B230-EB45-BB91-B59096AB1534}"/>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26</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CDB91AD-BD39-E249-9399-828F2A43A7EE}"/>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1</a:t>
            </a:r>
          </a:p>
        </p:txBody>
      </p:sp>
      <p:sp>
        <p:nvSpPr>
          <p:cNvPr id="9" name="Title 8">
            <a:extLst>
              <a:ext uri="{FF2B5EF4-FFF2-40B4-BE49-F238E27FC236}">
                <a16:creationId xmlns:a16="http://schemas.microsoft.com/office/drawing/2014/main" id="{4411A69A-BCD3-0746-89F4-309FCB7B5657}"/>
              </a:ext>
            </a:extLst>
          </p:cNvPr>
          <p:cNvSpPr>
            <a:spLocks noGrp="1"/>
          </p:cNvSpPr>
          <p:nvPr>
            <p:ph type="title"/>
          </p:nvPr>
        </p:nvSpPr>
        <p:spPr>
          <a:xfrm>
            <a:off x="609600" y="419551"/>
            <a:ext cx="10972800" cy="1143000"/>
          </a:xfrm>
        </p:spPr>
        <p:txBody>
          <a:bodyPr/>
          <a:lstStyle/>
          <a:p>
            <a:r>
              <a:rPr lang="en-GB" dirty="0"/>
              <a:t>Intellectual disability and mental health</a:t>
            </a:r>
            <a:endParaRPr lang="en-US" dirty="0"/>
          </a:p>
        </p:txBody>
      </p:sp>
    </p:spTree>
    <p:extLst>
      <p:ext uri="{BB962C8B-B14F-4D97-AF65-F5344CB8AC3E}">
        <p14:creationId xmlns:p14="http://schemas.microsoft.com/office/powerpoint/2010/main" val="15887906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77359"/>
            <a:ext cx="10972800" cy="1143000"/>
          </a:xfrm>
        </p:spPr>
        <p:txBody>
          <a:bodyPr>
            <a:normAutofit/>
          </a:bodyPr>
          <a:lstStyle/>
          <a:p>
            <a:r>
              <a:rPr lang="en-GB" dirty="0"/>
              <a:t>Video</a:t>
            </a:r>
          </a:p>
        </p:txBody>
      </p:sp>
      <p:sp>
        <p:nvSpPr>
          <p:cNvPr id="6" name="Slide Number Placeholder 3">
            <a:extLst>
              <a:ext uri="{FF2B5EF4-FFF2-40B4-BE49-F238E27FC236}">
                <a16:creationId xmlns:a16="http://schemas.microsoft.com/office/drawing/2014/main" id="{EF61D706-8C14-674F-B058-10A14E7F51A2}"/>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27</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73CCDA2-23E2-CB47-BF8C-8B50E8CC81CC}"/>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1</a:t>
            </a:r>
          </a:p>
        </p:txBody>
      </p:sp>
      <p:sp>
        <p:nvSpPr>
          <p:cNvPr id="8" name="Content Placeholder 2">
            <a:extLst>
              <a:ext uri="{FF2B5EF4-FFF2-40B4-BE49-F238E27FC236}">
                <a16:creationId xmlns:a16="http://schemas.microsoft.com/office/drawing/2014/main" id="{9517C1E9-12A3-7844-B036-492640CA6570}"/>
              </a:ext>
            </a:extLst>
          </p:cNvPr>
          <p:cNvSpPr txBox="1">
            <a:spLocks/>
          </p:cNvSpPr>
          <p:nvPr/>
        </p:nvSpPr>
        <p:spPr>
          <a:xfrm>
            <a:off x="2575250" y="1300903"/>
            <a:ext cx="7081934" cy="63516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dirty="0"/>
              <a:t>Intellectual disability 2: About the NHS</a:t>
            </a:r>
          </a:p>
        </p:txBody>
      </p:sp>
      <p:pic>
        <p:nvPicPr>
          <p:cNvPr id="13" name="Picture 12">
            <a:extLst>
              <a:ext uri="{FF2B5EF4-FFF2-40B4-BE49-F238E27FC236}">
                <a16:creationId xmlns:a16="http://schemas.microsoft.com/office/drawing/2014/main" id="{6F504E95-9051-1D43-B100-0BCA2418FB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4534" y="1980141"/>
            <a:ext cx="6999920" cy="3943795"/>
          </a:xfrm>
          <a:prstGeom prst="rect">
            <a:avLst/>
          </a:prstGeom>
        </p:spPr>
      </p:pic>
    </p:spTree>
    <p:extLst>
      <p:ext uri="{BB962C8B-B14F-4D97-AF65-F5344CB8AC3E}">
        <p14:creationId xmlns:p14="http://schemas.microsoft.com/office/powerpoint/2010/main" val="901491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04" y="615688"/>
            <a:ext cx="10972800" cy="1143000"/>
          </a:xfrm>
        </p:spPr>
        <p:txBody>
          <a:bodyPr>
            <a:noAutofit/>
          </a:bodyPr>
          <a:lstStyle/>
          <a:p>
            <a:r>
              <a:rPr lang="en-GB" dirty="0"/>
              <a:t>Case study – Joe </a:t>
            </a:r>
            <a:br>
              <a:rPr lang="en-GB" sz="5400" dirty="0"/>
            </a:br>
            <a:endParaRPr lang="en-GB" sz="5400" dirty="0"/>
          </a:p>
        </p:txBody>
      </p:sp>
      <p:sp>
        <p:nvSpPr>
          <p:cNvPr id="3" name="Content Placeholder 2"/>
          <p:cNvSpPr>
            <a:spLocks noGrp="1"/>
          </p:cNvSpPr>
          <p:nvPr>
            <p:ph idx="1"/>
          </p:nvPr>
        </p:nvSpPr>
        <p:spPr>
          <a:xfrm>
            <a:off x="1440629" y="1464013"/>
            <a:ext cx="9376526" cy="4535510"/>
          </a:xfrm>
        </p:spPr>
        <p:txBody>
          <a:bodyPr>
            <a:noAutofit/>
          </a:bodyPr>
          <a:lstStyle/>
          <a:p>
            <a:pPr marL="0" indent="0">
              <a:lnSpc>
                <a:spcPts val="2840"/>
              </a:lnSpc>
              <a:spcBef>
                <a:spcPts val="528"/>
              </a:spcBef>
              <a:spcAft>
                <a:spcPts val="600"/>
              </a:spcAft>
              <a:buNone/>
            </a:pPr>
            <a:r>
              <a:rPr lang="en-GB" sz="2400" dirty="0"/>
              <a:t>Joe has an intellectual disability and autism. He recently started a new activity programme, which he was happy about. However, Joe soon started having problems and would become agitated waiting to go to sessions. Joe’s support team decided to look at what might be responsible for this change in behaviour. Before episodes where he became upset, Joe would often ask the time. His difficulties telling the time and waiting for activities appeared to be causing the problem. Staff recognised that the clock was distracting as he couldn’t tell when the activity would start, which led him to ask questions and become more agitated. The issue seemed to be the minute hand, which Joe would become fixated with, waiting for the activity to start and not understanding the length of time left to wait. </a:t>
            </a:r>
          </a:p>
        </p:txBody>
      </p:sp>
      <p:sp>
        <p:nvSpPr>
          <p:cNvPr id="6" name="Slide Number Placeholder 3">
            <a:extLst>
              <a:ext uri="{FF2B5EF4-FFF2-40B4-BE49-F238E27FC236}">
                <a16:creationId xmlns:a16="http://schemas.microsoft.com/office/drawing/2014/main" id="{FA937D57-DA54-8743-99AE-2F7E87AA79E0}"/>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28</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0A6B592-4BEA-D04A-9B00-17B2F971C649}"/>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1</a:t>
            </a:r>
          </a:p>
        </p:txBody>
      </p:sp>
    </p:spTree>
    <p:extLst>
      <p:ext uri="{BB962C8B-B14F-4D97-AF65-F5344CB8AC3E}">
        <p14:creationId xmlns:p14="http://schemas.microsoft.com/office/powerpoint/2010/main" val="20301580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08116"/>
            <a:ext cx="10972800" cy="1143000"/>
          </a:xfrm>
        </p:spPr>
        <p:txBody>
          <a:bodyPr>
            <a:normAutofit/>
          </a:bodyPr>
          <a:lstStyle/>
          <a:p>
            <a:r>
              <a:rPr lang="en-GB" dirty="0"/>
              <a:t>How Joe was supported</a:t>
            </a:r>
          </a:p>
        </p:txBody>
      </p:sp>
      <p:sp>
        <p:nvSpPr>
          <p:cNvPr id="3" name="Content Placeholder 2"/>
          <p:cNvSpPr>
            <a:spLocks noGrp="1"/>
          </p:cNvSpPr>
          <p:nvPr>
            <p:ph idx="1"/>
          </p:nvPr>
        </p:nvSpPr>
        <p:spPr>
          <a:xfrm>
            <a:off x="2059799" y="2172771"/>
            <a:ext cx="8235928" cy="2953706"/>
          </a:xfrm>
        </p:spPr>
        <p:txBody>
          <a:bodyPr/>
          <a:lstStyle/>
          <a:p>
            <a:pPr marL="0" indent="0">
              <a:buNone/>
            </a:pPr>
            <a:r>
              <a:rPr lang="en-GB" sz="3000" dirty="0"/>
              <a:t>To try and help, the minute hand was removed which meant Joe did not have to worry about the length of time to wait. </a:t>
            </a:r>
          </a:p>
          <a:p>
            <a:pPr marL="0" indent="0">
              <a:buNone/>
            </a:pPr>
            <a:r>
              <a:rPr lang="en-GB" sz="3000" dirty="0"/>
              <a:t>When the hour hand changed he knew that the next timetabled activity would start.</a:t>
            </a:r>
          </a:p>
          <a:p>
            <a:endParaRPr lang="en-GB" dirty="0"/>
          </a:p>
        </p:txBody>
      </p:sp>
      <p:sp>
        <p:nvSpPr>
          <p:cNvPr id="6" name="Slide Number Placeholder 3">
            <a:extLst>
              <a:ext uri="{FF2B5EF4-FFF2-40B4-BE49-F238E27FC236}">
                <a16:creationId xmlns:a16="http://schemas.microsoft.com/office/drawing/2014/main" id="{24B18816-4AE2-8C4E-BEBE-C340B947B2F4}"/>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29</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E59374B-2D04-9A45-BA75-013A00E1784A}"/>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1</a:t>
            </a:r>
          </a:p>
        </p:txBody>
      </p:sp>
    </p:spTree>
    <p:extLst>
      <p:ext uri="{BB962C8B-B14F-4D97-AF65-F5344CB8AC3E}">
        <p14:creationId xmlns:p14="http://schemas.microsoft.com/office/powerpoint/2010/main" val="520992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91839" y="478045"/>
            <a:ext cx="5367528" cy="769441"/>
          </a:xfrm>
          <a:prstGeom prst="rect">
            <a:avLst/>
          </a:prstGeom>
          <a:noFill/>
        </p:spPr>
        <p:txBody>
          <a:bodyPr wrap="square" rtlCol="0">
            <a:spAutoFit/>
          </a:bodyPr>
          <a:lstStyle/>
          <a:p>
            <a:pPr algn="ctr"/>
            <a:r>
              <a:rPr lang="en-GB" sz="4400" b="1" dirty="0">
                <a:latin typeface="Arial" panose="020B0604020202020204" pitchFamily="34" charset="0"/>
                <a:cs typeface="Arial" panose="020B0604020202020204" pitchFamily="34" charset="0"/>
              </a:rPr>
              <a:t>Icebreaker</a:t>
            </a:r>
          </a:p>
        </p:txBody>
      </p:sp>
      <p:sp>
        <p:nvSpPr>
          <p:cNvPr id="6" name="Slide Number Placeholder 3">
            <a:extLst>
              <a:ext uri="{FF2B5EF4-FFF2-40B4-BE49-F238E27FC236}">
                <a16:creationId xmlns:a16="http://schemas.microsoft.com/office/drawing/2014/main" id="{D90F2B06-C506-1349-8E0C-E05B0B90F726}"/>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3</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4D5EAA7-8E25-314D-B42F-0C96154B30CD}"/>
              </a:ext>
            </a:extLst>
          </p:cNvPr>
          <p:cNvSpPr txBox="1"/>
          <p:nvPr/>
        </p:nvSpPr>
        <p:spPr>
          <a:xfrm>
            <a:off x="3305648" y="1247486"/>
            <a:ext cx="5367528" cy="523220"/>
          </a:xfrm>
          <a:prstGeom prst="rect">
            <a:avLst/>
          </a:prstGeom>
          <a:noFill/>
        </p:spPr>
        <p:txBody>
          <a:bodyPr wrap="square" rtlCol="0">
            <a:spAutoFit/>
          </a:bodyPr>
          <a:lstStyle/>
          <a:p>
            <a:pPr algn="ctr"/>
            <a:r>
              <a:rPr lang="en-GB" sz="2800" dirty="0">
                <a:latin typeface="Arial" panose="020B0604020202020204" pitchFamily="34" charset="0"/>
                <a:cs typeface="Arial" panose="020B0604020202020204" pitchFamily="34" charset="0"/>
              </a:rPr>
              <a:t>What do you see in the picture?</a:t>
            </a:r>
          </a:p>
        </p:txBody>
      </p:sp>
      <p:pic>
        <p:nvPicPr>
          <p:cNvPr id="10" name="Picture 9">
            <a:extLst>
              <a:ext uri="{FF2B5EF4-FFF2-40B4-BE49-F238E27FC236}">
                <a16:creationId xmlns:a16="http://schemas.microsoft.com/office/drawing/2014/main" id="{63C255E9-05A7-9440-A523-8C3BC4F22E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5481" y="1728307"/>
            <a:ext cx="5647695" cy="4367551"/>
          </a:xfrm>
          <a:prstGeom prst="rect">
            <a:avLst/>
          </a:prstGeom>
        </p:spPr>
      </p:pic>
    </p:spTree>
    <p:extLst>
      <p:ext uri="{BB962C8B-B14F-4D97-AF65-F5344CB8AC3E}">
        <p14:creationId xmlns:p14="http://schemas.microsoft.com/office/powerpoint/2010/main" val="31904552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17080"/>
            <a:ext cx="10972800" cy="1143000"/>
          </a:xfrm>
        </p:spPr>
        <p:txBody>
          <a:bodyPr>
            <a:noAutofit/>
          </a:bodyPr>
          <a:lstStyle/>
          <a:p>
            <a:r>
              <a:rPr lang="en-GB" dirty="0"/>
              <a:t>Section 2: What is mental illness and common mental health diagnoses?</a:t>
            </a:r>
          </a:p>
        </p:txBody>
      </p:sp>
      <p:sp>
        <p:nvSpPr>
          <p:cNvPr id="3" name="Content Placeholder 2"/>
          <p:cNvSpPr>
            <a:spLocks noGrp="1"/>
          </p:cNvSpPr>
          <p:nvPr>
            <p:ph idx="1"/>
          </p:nvPr>
        </p:nvSpPr>
        <p:spPr>
          <a:xfrm>
            <a:off x="2210593" y="2068595"/>
            <a:ext cx="7770813" cy="3948161"/>
          </a:xfrm>
        </p:spPr>
        <p:txBody>
          <a:bodyPr>
            <a:normAutofit fontScale="25000" lnSpcReduction="20000"/>
          </a:bodyPr>
          <a:lstStyle/>
          <a:p>
            <a:pPr>
              <a:lnSpc>
                <a:spcPct val="120000"/>
              </a:lnSpc>
            </a:pPr>
            <a:r>
              <a:rPr lang="en-GB" sz="12800" b="1" dirty="0"/>
              <a:t>Common mental health diagnoses </a:t>
            </a:r>
          </a:p>
          <a:p>
            <a:pPr lvl="1">
              <a:lnSpc>
                <a:spcPct val="120000"/>
              </a:lnSpc>
            </a:pPr>
            <a:r>
              <a:rPr lang="en-GB" sz="11600" dirty="0"/>
              <a:t>Mood disorder and depression.</a:t>
            </a:r>
          </a:p>
          <a:p>
            <a:pPr lvl="1">
              <a:lnSpc>
                <a:spcPct val="120000"/>
              </a:lnSpc>
            </a:pPr>
            <a:r>
              <a:rPr lang="en-GB" sz="11600" dirty="0"/>
              <a:t>Psychosis.</a:t>
            </a:r>
          </a:p>
          <a:p>
            <a:pPr lvl="1">
              <a:lnSpc>
                <a:spcPct val="120000"/>
              </a:lnSpc>
            </a:pPr>
            <a:r>
              <a:rPr lang="en-GB" sz="11600" dirty="0"/>
              <a:t>Bipolar disorder.</a:t>
            </a:r>
          </a:p>
          <a:p>
            <a:pPr lvl="1">
              <a:lnSpc>
                <a:spcPct val="120000"/>
              </a:lnSpc>
            </a:pPr>
            <a:r>
              <a:rPr lang="en-GB" sz="11600" dirty="0"/>
              <a:t>Schizophrenia and psychosis.</a:t>
            </a:r>
          </a:p>
          <a:p>
            <a:pPr lvl="1">
              <a:lnSpc>
                <a:spcPct val="120000"/>
              </a:lnSpc>
            </a:pPr>
            <a:r>
              <a:rPr lang="en-GB" sz="11600" dirty="0"/>
              <a:t>Personality disorder. </a:t>
            </a:r>
          </a:p>
          <a:p>
            <a:pPr lvl="1">
              <a:lnSpc>
                <a:spcPct val="120000"/>
              </a:lnSpc>
            </a:pPr>
            <a:r>
              <a:rPr lang="en-GB" sz="11600" dirty="0"/>
              <a:t>Dementia. </a:t>
            </a:r>
          </a:p>
          <a:p>
            <a:endParaRPr lang="en-GB" dirty="0"/>
          </a:p>
        </p:txBody>
      </p:sp>
      <p:sp>
        <p:nvSpPr>
          <p:cNvPr id="6" name="Slide Number Placeholder 3">
            <a:extLst>
              <a:ext uri="{FF2B5EF4-FFF2-40B4-BE49-F238E27FC236}">
                <a16:creationId xmlns:a16="http://schemas.microsoft.com/office/drawing/2014/main" id="{0A568D3E-1D5A-4444-ABCC-0C804BAE0A8F}"/>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30</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AD028FC-19FE-B94F-8AD7-380B96B09A90}"/>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2</a:t>
            </a:r>
          </a:p>
        </p:txBody>
      </p:sp>
    </p:spTree>
    <p:extLst>
      <p:ext uri="{BB962C8B-B14F-4D97-AF65-F5344CB8AC3E}">
        <p14:creationId xmlns:p14="http://schemas.microsoft.com/office/powerpoint/2010/main" val="30388784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What is mental illness? (II)</a:t>
            </a:r>
          </a:p>
        </p:txBody>
      </p:sp>
      <p:sp>
        <p:nvSpPr>
          <p:cNvPr id="4" name="Content Placeholder 3"/>
          <p:cNvSpPr>
            <a:spLocks noGrp="1"/>
          </p:cNvSpPr>
          <p:nvPr>
            <p:ph idx="1"/>
          </p:nvPr>
        </p:nvSpPr>
        <p:spPr>
          <a:xfrm>
            <a:off x="1120109" y="1570591"/>
            <a:ext cx="10003277" cy="4525963"/>
          </a:xfrm>
        </p:spPr>
        <p:txBody>
          <a:bodyPr>
            <a:normAutofit lnSpcReduction="10000"/>
          </a:bodyPr>
          <a:lstStyle/>
          <a:p>
            <a:pPr>
              <a:lnSpc>
                <a:spcPct val="110000"/>
              </a:lnSpc>
            </a:pPr>
            <a:r>
              <a:rPr lang="en-GB" sz="2800" dirty="0"/>
              <a:t>Mental illness will significantly affect how a person thinks, behaves and interacts with others.</a:t>
            </a:r>
          </a:p>
          <a:p>
            <a:pPr>
              <a:lnSpc>
                <a:spcPct val="110000"/>
              </a:lnSpc>
            </a:pPr>
            <a:r>
              <a:rPr lang="en-GB" sz="2800" dirty="0"/>
              <a:t>Like physical illness it can be diagnosed only when certain key signs and symptoms are present.</a:t>
            </a:r>
          </a:p>
          <a:p>
            <a:pPr>
              <a:lnSpc>
                <a:spcPct val="110000"/>
              </a:lnSpc>
            </a:pPr>
            <a:r>
              <a:rPr lang="en-GB" sz="2800" dirty="0"/>
              <a:t>For some with severe forms of mental illness, a spell in hospital may be required either as a voluntary patient or detained under the Mental Health Act. </a:t>
            </a:r>
          </a:p>
          <a:p>
            <a:pPr>
              <a:lnSpc>
                <a:spcPct val="110000"/>
              </a:lnSpc>
            </a:pPr>
            <a:r>
              <a:rPr lang="en-GB" sz="2800" dirty="0"/>
              <a:t>Mental illnesses are often grouped together by symptoms and include mood, psychotic and personality disorders. </a:t>
            </a:r>
          </a:p>
        </p:txBody>
      </p:sp>
      <p:sp>
        <p:nvSpPr>
          <p:cNvPr id="6" name="Slide Number Placeholder 3">
            <a:extLst>
              <a:ext uri="{FF2B5EF4-FFF2-40B4-BE49-F238E27FC236}">
                <a16:creationId xmlns:a16="http://schemas.microsoft.com/office/drawing/2014/main" id="{F70F712C-373C-F64F-AED6-B58C612BE32F}"/>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31</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62366B3-9509-DD42-AFB1-D4296BF68F92}"/>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2</a:t>
            </a:r>
          </a:p>
        </p:txBody>
      </p:sp>
    </p:spTree>
    <p:extLst>
      <p:ext uri="{BB962C8B-B14F-4D97-AF65-F5344CB8AC3E}">
        <p14:creationId xmlns:p14="http://schemas.microsoft.com/office/powerpoint/2010/main" val="5736016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624" y="274638"/>
            <a:ext cx="10972800" cy="1143000"/>
          </a:xfrm>
        </p:spPr>
        <p:txBody>
          <a:bodyPr>
            <a:noAutofit/>
          </a:bodyPr>
          <a:lstStyle/>
          <a:p>
            <a:r>
              <a:rPr lang="en-GB" dirty="0"/>
              <a:t>Common signs and symptoms </a:t>
            </a:r>
            <a:br>
              <a:rPr lang="en-GB" dirty="0"/>
            </a:br>
            <a:r>
              <a:rPr lang="en-GB" dirty="0"/>
              <a:t>of mental illness</a:t>
            </a:r>
          </a:p>
        </p:txBody>
      </p:sp>
      <p:sp>
        <p:nvSpPr>
          <p:cNvPr id="3" name="Content Placeholder 2"/>
          <p:cNvSpPr>
            <a:spLocks noGrp="1"/>
          </p:cNvSpPr>
          <p:nvPr>
            <p:ph idx="1"/>
          </p:nvPr>
        </p:nvSpPr>
        <p:spPr>
          <a:xfrm>
            <a:off x="801624" y="1704651"/>
            <a:ext cx="10823122" cy="3742840"/>
          </a:xfrm>
        </p:spPr>
        <p:txBody>
          <a:bodyPr numCol="2" spcCol="108000">
            <a:noAutofit/>
          </a:bodyPr>
          <a:lstStyle/>
          <a:p>
            <a:pPr>
              <a:buSzPct val="120000"/>
            </a:pPr>
            <a:r>
              <a:rPr lang="en-GB" sz="2100" dirty="0"/>
              <a:t>Feeling lethargic, lacking energy and motivation.</a:t>
            </a:r>
          </a:p>
          <a:p>
            <a:pPr>
              <a:buSzPct val="120000"/>
            </a:pPr>
            <a:r>
              <a:rPr lang="en-GB" sz="2100" dirty="0"/>
              <a:t>Negative thoughts and feelings of helplessness.</a:t>
            </a:r>
          </a:p>
          <a:p>
            <a:pPr>
              <a:buSzPct val="120000"/>
            </a:pPr>
            <a:r>
              <a:rPr lang="en-GB" sz="2100" dirty="0"/>
              <a:t>Problems concentrating.</a:t>
            </a:r>
          </a:p>
          <a:p>
            <a:pPr>
              <a:buSzPct val="120000"/>
            </a:pPr>
            <a:r>
              <a:rPr lang="en-GB" sz="2100" dirty="0"/>
              <a:t>Eating too much or too little.</a:t>
            </a:r>
          </a:p>
          <a:p>
            <a:pPr>
              <a:buSzPct val="120000"/>
            </a:pPr>
            <a:r>
              <a:rPr lang="en-GB" sz="2100" dirty="0"/>
              <a:t>Sleeping too much or too little.</a:t>
            </a:r>
          </a:p>
          <a:p>
            <a:pPr>
              <a:buSzPct val="120000"/>
            </a:pPr>
            <a:r>
              <a:rPr lang="en-GB" sz="2100" dirty="0"/>
              <a:t>Emotional or tense and experiencing mood swings.</a:t>
            </a:r>
          </a:p>
          <a:p>
            <a:pPr>
              <a:buSzPct val="120000"/>
            </a:pPr>
            <a:r>
              <a:rPr lang="en-GB" sz="2100" dirty="0"/>
              <a:t>Constantly worried, nervous or scared, which may cause conflict in everyday situations.</a:t>
            </a:r>
          </a:p>
          <a:p>
            <a:pPr>
              <a:buSzPct val="120000"/>
            </a:pPr>
            <a:r>
              <a:rPr lang="en-GB" sz="2100" dirty="0"/>
              <a:t>Physical symptoms such as racing pulse, feeling sick, feeling that there is something physically wrong.</a:t>
            </a:r>
          </a:p>
          <a:p>
            <a:pPr>
              <a:buSzPct val="120000"/>
            </a:pPr>
            <a:r>
              <a:rPr lang="en-GB" sz="2100" dirty="0"/>
              <a:t>Unpleasant thoughts that a person can’t stop thinking about and cause them stress (ruminations).</a:t>
            </a:r>
          </a:p>
          <a:p>
            <a:pPr>
              <a:buSzPct val="120000"/>
            </a:pPr>
            <a:r>
              <a:rPr lang="en-GB" sz="2100" dirty="0"/>
              <a:t>Hearing voices that are not there (hallucinations).</a:t>
            </a:r>
          </a:p>
          <a:p>
            <a:pPr>
              <a:buSzPct val="120000"/>
            </a:pPr>
            <a:r>
              <a:rPr lang="en-GB" sz="2100" dirty="0"/>
              <a:t>Having false beliefs about everyday situations that are not true (delusions).</a:t>
            </a:r>
          </a:p>
          <a:p>
            <a:pPr>
              <a:buSzPct val="120000"/>
            </a:pPr>
            <a:r>
              <a:rPr lang="en-GB" sz="2100" dirty="0"/>
              <a:t>Thinking of harming or hurting yourself.</a:t>
            </a:r>
          </a:p>
          <a:p>
            <a:pPr>
              <a:buSzPct val="120000"/>
            </a:pPr>
            <a:r>
              <a:rPr lang="en-GB" sz="2100" dirty="0"/>
              <a:t>Irrational fear and panic.</a:t>
            </a:r>
          </a:p>
        </p:txBody>
      </p:sp>
      <p:sp>
        <p:nvSpPr>
          <p:cNvPr id="6" name="Slide Number Placeholder 3">
            <a:extLst>
              <a:ext uri="{FF2B5EF4-FFF2-40B4-BE49-F238E27FC236}">
                <a16:creationId xmlns:a16="http://schemas.microsoft.com/office/drawing/2014/main" id="{9AB15794-E9C7-FA48-91F7-259BFD0F96D2}"/>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32</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BC2D5A9-84DE-D14E-A47E-CF453530991F}"/>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2</a:t>
            </a:r>
          </a:p>
        </p:txBody>
      </p:sp>
    </p:spTree>
    <p:extLst>
      <p:ext uri="{BB962C8B-B14F-4D97-AF65-F5344CB8AC3E}">
        <p14:creationId xmlns:p14="http://schemas.microsoft.com/office/powerpoint/2010/main" val="32956172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Mood disorders</a:t>
            </a:r>
          </a:p>
        </p:txBody>
      </p:sp>
      <p:sp>
        <p:nvSpPr>
          <p:cNvPr id="3" name="Content Placeholder 2"/>
          <p:cNvSpPr>
            <a:spLocks noGrp="1"/>
          </p:cNvSpPr>
          <p:nvPr>
            <p:ph idx="1"/>
          </p:nvPr>
        </p:nvSpPr>
        <p:spPr>
          <a:xfrm>
            <a:off x="1144619" y="3185171"/>
            <a:ext cx="9824937" cy="2213683"/>
          </a:xfrm>
        </p:spPr>
        <p:txBody>
          <a:bodyPr numCol="2" spcCol="0">
            <a:normAutofit fontScale="92500"/>
          </a:bodyPr>
          <a:lstStyle/>
          <a:p>
            <a:pPr lvl="1">
              <a:lnSpc>
                <a:spcPct val="110000"/>
              </a:lnSpc>
              <a:buFont typeface="Arial" panose="020B0604020202020204" pitchFamily="34" charset="0"/>
              <a:buChar char="•"/>
            </a:pPr>
            <a:r>
              <a:rPr lang="en-GB" dirty="0"/>
              <a:t>lack of energy</a:t>
            </a:r>
          </a:p>
          <a:p>
            <a:pPr lvl="1">
              <a:lnSpc>
                <a:spcPct val="110000"/>
              </a:lnSpc>
              <a:buFont typeface="Arial" panose="020B0604020202020204" pitchFamily="34" charset="0"/>
              <a:buChar char="•"/>
            </a:pPr>
            <a:r>
              <a:rPr lang="en-GB" dirty="0"/>
              <a:t>lack of motivation</a:t>
            </a:r>
          </a:p>
          <a:p>
            <a:pPr lvl="1">
              <a:lnSpc>
                <a:spcPct val="110000"/>
              </a:lnSpc>
              <a:buFont typeface="Arial" panose="020B0604020202020204" pitchFamily="34" charset="0"/>
              <a:buChar char="•"/>
            </a:pPr>
            <a:r>
              <a:rPr lang="en-GB" dirty="0"/>
              <a:t>feeling hopeless</a:t>
            </a:r>
          </a:p>
          <a:p>
            <a:pPr lvl="1">
              <a:lnSpc>
                <a:spcPct val="110000"/>
              </a:lnSpc>
              <a:buFont typeface="Arial" panose="020B0604020202020204" pitchFamily="34" charset="0"/>
              <a:buChar char="•"/>
            </a:pPr>
            <a:r>
              <a:rPr lang="en-GB" dirty="0"/>
              <a:t>feelings of unworthiness</a:t>
            </a:r>
          </a:p>
          <a:p>
            <a:pPr lvl="1">
              <a:lnSpc>
                <a:spcPct val="110000"/>
              </a:lnSpc>
              <a:buFont typeface="Arial" panose="020B0604020202020204" pitchFamily="34" charset="0"/>
              <a:buChar char="•"/>
            </a:pPr>
            <a:r>
              <a:rPr lang="en-GB" dirty="0"/>
              <a:t>difficulties making decisions</a:t>
            </a:r>
          </a:p>
          <a:p>
            <a:pPr lvl="1">
              <a:lnSpc>
                <a:spcPct val="110000"/>
              </a:lnSpc>
              <a:buFont typeface="Arial" panose="020B0604020202020204" pitchFamily="34" charset="0"/>
              <a:buChar char="•"/>
            </a:pPr>
            <a:r>
              <a:rPr lang="en-GB" dirty="0"/>
              <a:t>poor memory</a:t>
            </a:r>
          </a:p>
          <a:p>
            <a:pPr lvl="1">
              <a:lnSpc>
                <a:spcPct val="110000"/>
              </a:lnSpc>
              <a:buFont typeface="Arial" panose="020B0604020202020204" pitchFamily="34" charset="0"/>
              <a:buChar char="•"/>
            </a:pPr>
            <a:r>
              <a:rPr lang="en-GB" dirty="0"/>
              <a:t>poor concentration</a:t>
            </a:r>
          </a:p>
          <a:p>
            <a:pPr lvl="1">
              <a:lnSpc>
                <a:spcPct val="110000"/>
              </a:lnSpc>
              <a:buFont typeface="Arial" panose="020B0604020202020204" pitchFamily="34" charset="0"/>
              <a:buChar char="•"/>
            </a:pPr>
            <a:r>
              <a:rPr lang="en-GB" dirty="0"/>
              <a:t>low self-esteem.</a:t>
            </a:r>
          </a:p>
        </p:txBody>
      </p:sp>
      <p:sp>
        <p:nvSpPr>
          <p:cNvPr id="6" name="Slide Number Placeholder 3">
            <a:extLst>
              <a:ext uri="{FF2B5EF4-FFF2-40B4-BE49-F238E27FC236}">
                <a16:creationId xmlns:a16="http://schemas.microsoft.com/office/drawing/2014/main" id="{3FA4B79E-A092-0742-94E5-ED9F6D3EB8D1}"/>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33</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BE1DBC6-9C41-ED41-AA34-FC51D8B486B6}"/>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2</a:t>
            </a:r>
          </a:p>
        </p:txBody>
      </p:sp>
      <p:sp>
        <p:nvSpPr>
          <p:cNvPr id="4" name="Rectangle 3">
            <a:extLst>
              <a:ext uri="{FF2B5EF4-FFF2-40B4-BE49-F238E27FC236}">
                <a16:creationId xmlns:a16="http://schemas.microsoft.com/office/drawing/2014/main" id="{08ADD12B-9A08-5548-98FD-73F46DC62B41}"/>
              </a:ext>
            </a:extLst>
          </p:cNvPr>
          <p:cNvSpPr/>
          <p:nvPr/>
        </p:nvSpPr>
        <p:spPr>
          <a:xfrm>
            <a:off x="1647214" y="1562453"/>
            <a:ext cx="9322342" cy="1490536"/>
          </a:xfrm>
          <a:prstGeom prst="rect">
            <a:avLst/>
          </a:prstGeom>
        </p:spPr>
        <p:txBody>
          <a:bodyPr wrap="square">
            <a:spAutoFit/>
          </a:bodyPr>
          <a:lstStyle/>
          <a:p>
            <a:pPr>
              <a:lnSpc>
                <a:spcPct val="110000"/>
              </a:lnSpc>
            </a:pPr>
            <a:r>
              <a:rPr lang="en-GB" sz="2800" dirty="0">
                <a:latin typeface="Arial" panose="020B0604020202020204" pitchFamily="34" charset="0"/>
                <a:cs typeface="Arial" panose="020B0604020202020204" pitchFamily="34" charset="0"/>
              </a:rPr>
              <a:t>Although symptoms can vary widely between individuals, low mood is common to everyone suffering depression. Symptoms can include:</a:t>
            </a:r>
          </a:p>
        </p:txBody>
      </p:sp>
    </p:spTree>
    <p:extLst>
      <p:ext uri="{BB962C8B-B14F-4D97-AF65-F5344CB8AC3E}">
        <p14:creationId xmlns:p14="http://schemas.microsoft.com/office/powerpoint/2010/main" val="42780132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968" y="229010"/>
            <a:ext cx="10972800" cy="1143000"/>
          </a:xfrm>
        </p:spPr>
        <p:txBody>
          <a:bodyPr>
            <a:noAutofit/>
          </a:bodyPr>
          <a:lstStyle/>
          <a:p>
            <a:r>
              <a:rPr lang="en-GB" dirty="0"/>
              <a:t>Case study: depression – Mr A</a:t>
            </a:r>
          </a:p>
        </p:txBody>
      </p:sp>
      <p:sp>
        <p:nvSpPr>
          <p:cNvPr id="3" name="Content Placeholder 2"/>
          <p:cNvSpPr>
            <a:spLocks noGrp="1"/>
          </p:cNvSpPr>
          <p:nvPr>
            <p:ph idx="1"/>
          </p:nvPr>
        </p:nvSpPr>
        <p:spPr>
          <a:xfrm>
            <a:off x="814151" y="1354562"/>
            <a:ext cx="11020910" cy="4526278"/>
          </a:xfrm>
        </p:spPr>
        <p:txBody>
          <a:bodyPr>
            <a:noAutofit/>
          </a:bodyPr>
          <a:lstStyle/>
          <a:p>
            <a:pPr marL="0" indent="0">
              <a:lnSpc>
                <a:spcPts val="2820"/>
              </a:lnSpc>
              <a:buNone/>
            </a:pPr>
            <a:r>
              <a:rPr lang="en-GB" sz="2100" dirty="0"/>
              <a:t>Mr A is 25 years old and lives in a residential home. His staff team describe him as being active and outgoing and always willing to take part in activities around the house and in the community. Mr A has some verbal communication and makes his needs known using some words, gestures and vocalisations. Staff began to have concerns about Mr A’s mental health and took him to see his GP. They explained that Mr A had stopped initiating conversations and would only reply to them using one or two words; they said that he appeared sad and troubled. Over the last six months, Mr A had started to stay in his bedroom and only come down for meals, however he recently stopped even doing that. The staff are worried about Mr A because he is losing weight and staying in his bedroom all the time. The GP asks the staff questions about Mr A’s social circumstances; he finds out that before these changes Mr A’s key worker left the home for a new job and that shortly after this the staff team started to notice small changes in Mr A’s usual routines and behaviour, and that this gradually escalated over the weeks culminating in Mr A’s initial appointment. </a:t>
            </a:r>
          </a:p>
        </p:txBody>
      </p:sp>
      <p:sp>
        <p:nvSpPr>
          <p:cNvPr id="6" name="Slide Number Placeholder 3">
            <a:extLst>
              <a:ext uri="{FF2B5EF4-FFF2-40B4-BE49-F238E27FC236}">
                <a16:creationId xmlns:a16="http://schemas.microsoft.com/office/drawing/2014/main" id="{6E691D76-6A2C-8846-B0A6-B2CE4E5A402B}"/>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34</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341719C-E82D-0D4C-9A63-64DC8D6F4681}"/>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2</a:t>
            </a:r>
          </a:p>
        </p:txBody>
      </p:sp>
    </p:spTree>
    <p:extLst>
      <p:ext uri="{BB962C8B-B14F-4D97-AF65-F5344CB8AC3E}">
        <p14:creationId xmlns:p14="http://schemas.microsoft.com/office/powerpoint/2010/main" val="34626300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75222"/>
            <a:ext cx="10972800" cy="1143000"/>
          </a:xfrm>
        </p:spPr>
        <p:txBody>
          <a:bodyPr>
            <a:normAutofit/>
          </a:bodyPr>
          <a:lstStyle/>
          <a:p>
            <a:r>
              <a:rPr lang="en-GB" dirty="0"/>
              <a:t>Who did what to support Mr A</a:t>
            </a:r>
          </a:p>
        </p:txBody>
      </p:sp>
      <p:sp>
        <p:nvSpPr>
          <p:cNvPr id="3" name="Content Placeholder 2"/>
          <p:cNvSpPr>
            <a:spLocks noGrp="1"/>
          </p:cNvSpPr>
          <p:nvPr>
            <p:ph idx="1"/>
          </p:nvPr>
        </p:nvSpPr>
        <p:spPr>
          <a:xfrm>
            <a:off x="1421665" y="1823493"/>
            <a:ext cx="9872148" cy="3964465"/>
          </a:xfrm>
        </p:spPr>
        <p:txBody>
          <a:bodyPr>
            <a:normAutofit/>
          </a:bodyPr>
          <a:lstStyle/>
          <a:p>
            <a:pPr marL="0" indent="0">
              <a:buNone/>
            </a:pPr>
            <a:r>
              <a:rPr lang="en-GB" sz="2600" dirty="0"/>
              <a:t>Mr A’s GP is concerned about his weight loss and recommends a blood test which the staff manage to support him to have and which comes back normal. The GP suspects that Mr A might be experiencing a grief reaction to the loss of his key worker. This would usually be considered a normal human emotion, but because Mr A’s behaviours are becoming more severe; he is losing weight, refusing meals and not sleeping, he diagnoses a reactive depression and recommends that Mr A access adapted grief counselling and prescribes anti-depressant medication.</a:t>
            </a:r>
          </a:p>
          <a:p>
            <a:endParaRPr lang="en-GB" sz="2800" dirty="0"/>
          </a:p>
        </p:txBody>
      </p:sp>
      <p:sp>
        <p:nvSpPr>
          <p:cNvPr id="6" name="Slide Number Placeholder 3">
            <a:extLst>
              <a:ext uri="{FF2B5EF4-FFF2-40B4-BE49-F238E27FC236}">
                <a16:creationId xmlns:a16="http://schemas.microsoft.com/office/drawing/2014/main" id="{BA0F870A-B20B-4A40-ABA7-82382FE96785}"/>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35</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44D9A6D-FA59-244F-957A-507CCC53FE60}"/>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2</a:t>
            </a:r>
          </a:p>
        </p:txBody>
      </p:sp>
    </p:spTree>
    <p:extLst>
      <p:ext uri="{BB962C8B-B14F-4D97-AF65-F5344CB8AC3E}">
        <p14:creationId xmlns:p14="http://schemas.microsoft.com/office/powerpoint/2010/main" val="547084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Psychosis</a:t>
            </a:r>
          </a:p>
        </p:txBody>
      </p:sp>
      <p:sp>
        <p:nvSpPr>
          <p:cNvPr id="3" name="Content Placeholder 2"/>
          <p:cNvSpPr>
            <a:spLocks noGrp="1"/>
          </p:cNvSpPr>
          <p:nvPr>
            <p:ph idx="1"/>
          </p:nvPr>
        </p:nvSpPr>
        <p:spPr>
          <a:xfrm>
            <a:off x="1187500" y="1670481"/>
            <a:ext cx="10145011" cy="3963492"/>
          </a:xfrm>
        </p:spPr>
        <p:txBody>
          <a:bodyPr>
            <a:normAutofit fontScale="92500"/>
          </a:bodyPr>
          <a:lstStyle/>
          <a:p>
            <a:pPr marL="0" indent="0">
              <a:spcAft>
                <a:spcPts val="600"/>
              </a:spcAft>
              <a:buNone/>
            </a:pPr>
            <a:r>
              <a:rPr lang="en-GB" dirty="0"/>
              <a:t>A general rule is that the person will lose touch with reality. </a:t>
            </a:r>
          </a:p>
          <a:p>
            <a:pPr marL="0" indent="0">
              <a:spcAft>
                <a:spcPts val="600"/>
              </a:spcAft>
              <a:buNone/>
            </a:pPr>
            <a:r>
              <a:rPr lang="en-GB" dirty="0"/>
              <a:t>Around 1% of people are thought to suffer from psychotic disorders such as schizophrenia (NIMH, 2016). </a:t>
            </a:r>
          </a:p>
          <a:p>
            <a:pPr marL="0" indent="0">
              <a:spcAft>
                <a:spcPts val="600"/>
              </a:spcAft>
              <a:buNone/>
            </a:pPr>
            <a:r>
              <a:rPr lang="en-GB" dirty="0"/>
              <a:t>For people with an intellectual disability this is thought to be as high as 3%. These disorders are often referred to as ‘severe mental illnesses’.</a:t>
            </a:r>
          </a:p>
          <a:p>
            <a:endParaRPr lang="en-GB" dirty="0"/>
          </a:p>
        </p:txBody>
      </p:sp>
      <p:sp>
        <p:nvSpPr>
          <p:cNvPr id="6" name="Slide Number Placeholder 3">
            <a:extLst>
              <a:ext uri="{FF2B5EF4-FFF2-40B4-BE49-F238E27FC236}">
                <a16:creationId xmlns:a16="http://schemas.microsoft.com/office/drawing/2014/main" id="{4578FB6A-5A67-DF4D-8E16-EDFE378B185A}"/>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36</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E01529F-67FD-0946-AEE1-40346116FEC7}"/>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2</a:t>
            </a:r>
          </a:p>
        </p:txBody>
      </p:sp>
    </p:spTree>
    <p:extLst>
      <p:ext uri="{BB962C8B-B14F-4D97-AF65-F5344CB8AC3E}">
        <p14:creationId xmlns:p14="http://schemas.microsoft.com/office/powerpoint/2010/main" val="17651262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139" y="326513"/>
            <a:ext cx="10972800" cy="1143000"/>
          </a:xfrm>
        </p:spPr>
        <p:txBody>
          <a:bodyPr>
            <a:noAutofit/>
          </a:bodyPr>
          <a:lstStyle/>
          <a:p>
            <a:r>
              <a:rPr lang="en-GB" dirty="0"/>
              <a:t>Psychotic disorders – bipolar disorder</a:t>
            </a:r>
            <a:endParaRPr lang="en-GB" sz="5400" dirty="0"/>
          </a:p>
        </p:txBody>
      </p:sp>
      <p:sp>
        <p:nvSpPr>
          <p:cNvPr id="3" name="Content Placeholder 2"/>
          <p:cNvSpPr>
            <a:spLocks noGrp="1"/>
          </p:cNvSpPr>
          <p:nvPr>
            <p:ph idx="1"/>
          </p:nvPr>
        </p:nvSpPr>
        <p:spPr>
          <a:xfrm>
            <a:off x="700866" y="1411482"/>
            <a:ext cx="10755073" cy="4847593"/>
          </a:xfrm>
        </p:spPr>
        <p:txBody>
          <a:bodyPr>
            <a:noAutofit/>
          </a:bodyPr>
          <a:lstStyle/>
          <a:p>
            <a:r>
              <a:rPr lang="en-GB" sz="2200" dirty="0"/>
              <a:t>Bipolar disorder is a psychotic disorder. Some people with depression may also experience periods of elation or hypomania. This is commonly known as bipolar disorder. This is characterised by mood swings, which can range from severe lows (depression) to severe highs (mania). When someone is manic or hypomanic they may present with:</a:t>
            </a:r>
          </a:p>
          <a:p>
            <a:pPr lvl="1"/>
            <a:r>
              <a:rPr lang="en-GB" sz="2200" dirty="0"/>
              <a:t>feelings of grandiosity</a:t>
            </a:r>
          </a:p>
          <a:p>
            <a:pPr lvl="1"/>
            <a:r>
              <a:rPr lang="en-GB" sz="2200" dirty="0"/>
              <a:t>raised self-esteem and over confidence</a:t>
            </a:r>
          </a:p>
          <a:p>
            <a:pPr lvl="1"/>
            <a:r>
              <a:rPr lang="en-GB" sz="2200" dirty="0"/>
              <a:t>talking rapidly (pressure of speech)</a:t>
            </a:r>
          </a:p>
          <a:p>
            <a:pPr lvl="1"/>
            <a:r>
              <a:rPr lang="en-GB" sz="2200" dirty="0"/>
              <a:t>racing thoughts (pressure of thought)</a:t>
            </a:r>
          </a:p>
          <a:p>
            <a:pPr lvl="1"/>
            <a:r>
              <a:rPr lang="en-GB" sz="2200" dirty="0"/>
              <a:t>delusions</a:t>
            </a:r>
          </a:p>
          <a:p>
            <a:pPr lvl="1"/>
            <a:r>
              <a:rPr lang="en-GB" sz="2200" dirty="0"/>
              <a:t>hallucinations</a:t>
            </a:r>
          </a:p>
          <a:p>
            <a:pPr lvl="1"/>
            <a:r>
              <a:rPr lang="en-GB" sz="2200" dirty="0"/>
              <a:t>acting irrationally e.g. sexual disinhibition, over spending.</a:t>
            </a:r>
          </a:p>
        </p:txBody>
      </p:sp>
      <p:sp>
        <p:nvSpPr>
          <p:cNvPr id="6" name="Slide Number Placeholder 3">
            <a:extLst>
              <a:ext uri="{FF2B5EF4-FFF2-40B4-BE49-F238E27FC236}">
                <a16:creationId xmlns:a16="http://schemas.microsoft.com/office/drawing/2014/main" id="{D095BB1C-128B-9146-B10E-EC0AFFFE07FE}"/>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37</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0F3BB19-A204-0640-B663-B5B8EDBBE090}"/>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2</a:t>
            </a:r>
          </a:p>
        </p:txBody>
      </p:sp>
    </p:spTree>
    <p:extLst>
      <p:ext uri="{BB962C8B-B14F-4D97-AF65-F5344CB8AC3E}">
        <p14:creationId xmlns:p14="http://schemas.microsoft.com/office/powerpoint/2010/main" val="15104687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844" y="200331"/>
            <a:ext cx="10972800" cy="1031328"/>
          </a:xfrm>
        </p:spPr>
        <p:txBody>
          <a:bodyPr>
            <a:normAutofit/>
          </a:bodyPr>
          <a:lstStyle/>
          <a:p>
            <a:r>
              <a:rPr lang="en-GB" dirty="0"/>
              <a:t>Schizophrenia and psychosis </a:t>
            </a:r>
          </a:p>
        </p:txBody>
      </p:sp>
      <p:sp>
        <p:nvSpPr>
          <p:cNvPr id="6" name="Slide Number Placeholder 3">
            <a:extLst>
              <a:ext uri="{FF2B5EF4-FFF2-40B4-BE49-F238E27FC236}">
                <a16:creationId xmlns:a16="http://schemas.microsoft.com/office/drawing/2014/main" id="{2CA0182C-FAC2-B540-B10D-760263911C80}"/>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38</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F73DD7E-A2F7-E84F-B801-E49A7F4249EB}"/>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2</a:t>
            </a:r>
          </a:p>
        </p:txBody>
      </p:sp>
      <p:sp>
        <p:nvSpPr>
          <p:cNvPr id="4" name="TextBox 3">
            <a:extLst>
              <a:ext uri="{FF2B5EF4-FFF2-40B4-BE49-F238E27FC236}">
                <a16:creationId xmlns:a16="http://schemas.microsoft.com/office/drawing/2014/main" id="{9CF612B5-39EB-284A-807B-8B9A91EA5596}"/>
              </a:ext>
            </a:extLst>
          </p:cNvPr>
          <p:cNvSpPr txBox="1"/>
          <p:nvPr/>
        </p:nvSpPr>
        <p:spPr>
          <a:xfrm>
            <a:off x="977672" y="1259652"/>
            <a:ext cx="5712377" cy="5209118"/>
          </a:xfrm>
          <a:prstGeom prst="rect">
            <a:avLst/>
          </a:prstGeom>
          <a:noFill/>
        </p:spPr>
        <p:txBody>
          <a:bodyPr wrap="square" rtlCol="0">
            <a:spAutoFit/>
          </a:bodyPr>
          <a:lstStyle/>
          <a:p>
            <a:pPr>
              <a:lnSpc>
                <a:spcPts val="2280"/>
              </a:lnSpc>
              <a:spcAft>
                <a:spcPts val="600"/>
              </a:spcAft>
            </a:pPr>
            <a:r>
              <a:rPr lang="en-GB" sz="2400" b="1" dirty="0">
                <a:latin typeface="Arial" panose="020B0604020202020204" pitchFamily="34" charset="0"/>
                <a:cs typeface="Arial" panose="020B0604020202020204" pitchFamily="34" charset="0"/>
              </a:rPr>
              <a:t>Psychosis:</a:t>
            </a:r>
          </a:p>
          <a:p>
            <a:pPr marL="352425" lvl="1" indent="-342900">
              <a:lnSpc>
                <a:spcPts val="2880"/>
              </a:lnSpc>
              <a:spcAft>
                <a:spcPts val="600"/>
              </a:spcAft>
              <a:buFont typeface="Arial" panose="020B0604020202020204" pitchFamily="34" charset="0"/>
              <a:buChar char="•"/>
            </a:pPr>
            <a:r>
              <a:rPr lang="en-GB" sz="2300" dirty="0">
                <a:latin typeface="Arial" panose="020B0604020202020204" pitchFamily="34" charset="0"/>
                <a:cs typeface="Arial" panose="020B0604020202020204" pitchFamily="34" charset="0"/>
              </a:rPr>
              <a:t>Affects and distorts the person’s sense of reality across their senses – in the form of hallucinations and delusions</a:t>
            </a:r>
          </a:p>
          <a:p>
            <a:pPr marL="352425" lvl="1" indent="-342900">
              <a:lnSpc>
                <a:spcPts val="2880"/>
              </a:lnSpc>
              <a:spcAft>
                <a:spcPts val="600"/>
              </a:spcAft>
              <a:buFont typeface="Arial" panose="020B0604020202020204" pitchFamily="34" charset="0"/>
              <a:buChar char="•"/>
            </a:pPr>
            <a:r>
              <a:rPr lang="en-GB" sz="2300" dirty="0">
                <a:latin typeface="Arial" panose="020B0604020202020204" pitchFamily="34" charset="0"/>
                <a:cs typeface="Arial" panose="020B0604020202020204" pitchFamily="34" charset="0"/>
              </a:rPr>
              <a:t>Positive symptoms such as hallucinations and delusions are usually present in the acute phase</a:t>
            </a:r>
          </a:p>
          <a:p>
            <a:pPr marL="352425" lvl="1" indent="-342900">
              <a:lnSpc>
                <a:spcPts val="2880"/>
              </a:lnSpc>
              <a:spcAft>
                <a:spcPts val="600"/>
              </a:spcAft>
              <a:buFont typeface="Arial" panose="020B0604020202020204" pitchFamily="34" charset="0"/>
              <a:buChar char="•"/>
            </a:pPr>
            <a:r>
              <a:rPr lang="en-GB" sz="2300" dirty="0">
                <a:latin typeface="Arial" panose="020B0604020202020204" pitchFamily="34" charset="0"/>
                <a:cs typeface="Arial" panose="020B0604020202020204" pitchFamily="34" charset="0"/>
              </a:rPr>
              <a:t>Whereas chronic schizophrenia can be characterised by negative symptoms such as residual or fleeting symptoms, negative thoughts, lack of motivation and interest in their surroundings.</a:t>
            </a:r>
          </a:p>
          <a:p>
            <a:pPr>
              <a:lnSpc>
                <a:spcPts val="2280"/>
              </a:lnSpc>
            </a:pPr>
            <a:endParaRPr lang="en-US" dirty="0"/>
          </a:p>
        </p:txBody>
      </p:sp>
      <p:sp>
        <p:nvSpPr>
          <p:cNvPr id="5" name="TextBox 4">
            <a:extLst>
              <a:ext uri="{FF2B5EF4-FFF2-40B4-BE49-F238E27FC236}">
                <a16:creationId xmlns:a16="http://schemas.microsoft.com/office/drawing/2014/main" id="{39633B97-3172-7443-9721-2D9A54D1BBCA}"/>
              </a:ext>
            </a:extLst>
          </p:cNvPr>
          <p:cNvSpPr txBox="1"/>
          <p:nvPr/>
        </p:nvSpPr>
        <p:spPr>
          <a:xfrm>
            <a:off x="6824931" y="1356724"/>
            <a:ext cx="4353144" cy="3418885"/>
          </a:xfrm>
          <a:prstGeom prst="rect">
            <a:avLst/>
          </a:prstGeom>
          <a:noFill/>
        </p:spPr>
        <p:txBody>
          <a:bodyPr wrap="square" rtlCol="0">
            <a:spAutoFit/>
          </a:bodyPr>
          <a:lstStyle/>
          <a:p>
            <a:pPr marL="317500" indent="-307975">
              <a:spcAft>
                <a:spcPts val="600"/>
              </a:spcAft>
              <a:buNone/>
            </a:pPr>
            <a:r>
              <a:rPr lang="en-GB" sz="2400" b="1" dirty="0">
                <a:latin typeface="Arial" panose="020B0604020202020204" pitchFamily="34" charset="0"/>
                <a:cs typeface="Arial" panose="020B0604020202020204" pitchFamily="34" charset="0"/>
              </a:rPr>
              <a:t>Other symptoms include:</a:t>
            </a:r>
          </a:p>
          <a:p>
            <a:pPr marL="352425" lvl="1" indent="-342900">
              <a:lnSpc>
                <a:spcPts val="2860"/>
              </a:lnSpc>
              <a:buFont typeface="Arial" panose="020B0604020202020204" pitchFamily="34" charset="0"/>
              <a:buChar char="•"/>
            </a:pPr>
            <a:r>
              <a:rPr lang="en-GB" sz="2300" dirty="0">
                <a:latin typeface="Arial" panose="020B0604020202020204" pitchFamily="34" charset="0"/>
                <a:cs typeface="Arial" panose="020B0604020202020204" pitchFamily="34" charset="0"/>
              </a:rPr>
              <a:t>difficulties in determining what is real or not</a:t>
            </a:r>
          </a:p>
          <a:p>
            <a:pPr marL="352425" lvl="1" indent="-342900">
              <a:lnSpc>
                <a:spcPts val="2860"/>
              </a:lnSpc>
              <a:buFont typeface="Arial" panose="020B0604020202020204" pitchFamily="34" charset="0"/>
              <a:buChar char="•"/>
            </a:pPr>
            <a:r>
              <a:rPr lang="en-GB" sz="2300" dirty="0">
                <a:latin typeface="Arial" panose="020B0604020202020204" pitchFamily="34" charset="0"/>
                <a:cs typeface="Arial" panose="020B0604020202020204" pitchFamily="34" charset="0"/>
              </a:rPr>
              <a:t>muddled thinking and speech</a:t>
            </a:r>
          </a:p>
          <a:p>
            <a:pPr marL="352425" lvl="1" indent="-342900">
              <a:lnSpc>
                <a:spcPts val="2860"/>
              </a:lnSpc>
              <a:buFont typeface="Arial" panose="020B0604020202020204" pitchFamily="34" charset="0"/>
              <a:buChar char="•"/>
            </a:pPr>
            <a:r>
              <a:rPr lang="en-GB" sz="2300" dirty="0">
                <a:latin typeface="Arial" panose="020B0604020202020204" pitchFamily="34" charset="0"/>
                <a:cs typeface="Arial" panose="020B0604020202020204" pitchFamily="34" charset="0"/>
              </a:rPr>
              <a:t>difficulty in relating to others</a:t>
            </a:r>
          </a:p>
          <a:p>
            <a:pPr marL="352425" lvl="1" indent="-342900">
              <a:lnSpc>
                <a:spcPts val="2860"/>
              </a:lnSpc>
              <a:buFont typeface="Arial" panose="020B0604020202020204" pitchFamily="34" charset="0"/>
              <a:buChar char="•"/>
            </a:pPr>
            <a:r>
              <a:rPr lang="en-GB" sz="2300" dirty="0">
                <a:latin typeface="Arial" panose="020B0604020202020204" pitchFamily="34" charset="0"/>
                <a:cs typeface="Arial" panose="020B0604020202020204" pitchFamily="34" charset="0"/>
              </a:rPr>
              <a:t>poor motivation</a:t>
            </a:r>
          </a:p>
          <a:p>
            <a:pPr marL="352425" lvl="1" indent="-342900">
              <a:lnSpc>
                <a:spcPts val="2860"/>
              </a:lnSpc>
              <a:buFont typeface="Arial" panose="020B0604020202020204" pitchFamily="34" charset="0"/>
              <a:buChar char="•"/>
            </a:pPr>
            <a:r>
              <a:rPr lang="en-GB" sz="2300" dirty="0">
                <a:latin typeface="Arial" panose="020B0604020202020204" pitchFamily="34" charset="0"/>
                <a:cs typeface="Arial" panose="020B0604020202020204" pitchFamily="34" charset="0"/>
              </a:rPr>
              <a:t>self-neglect</a:t>
            </a:r>
          </a:p>
          <a:p>
            <a:pPr marL="352425" lvl="1" indent="-342900">
              <a:lnSpc>
                <a:spcPts val="2860"/>
              </a:lnSpc>
              <a:buFont typeface="Arial" panose="020B0604020202020204" pitchFamily="34" charset="0"/>
              <a:buChar char="•"/>
            </a:pPr>
            <a:r>
              <a:rPr lang="en-GB" sz="2300" dirty="0">
                <a:latin typeface="Arial" panose="020B0604020202020204" pitchFamily="34" charset="0"/>
                <a:cs typeface="Arial" panose="020B0604020202020204" pitchFamily="34" charset="0"/>
              </a:rPr>
              <a:t>poor self-care.</a:t>
            </a:r>
          </a:p>
          <a:p>
            <a:endParaRPr lang="en-US" dirty="0"/>
          </a:p>
        </p:txBody>
      </p:sp>
    </p:spTree>
    <p:extLst>
      <p:ext uri="{BB962C8B-B14F-4D97-AF65-F5344CB8AC3E}">
        <p14:creationId xmlns:p14="http://schemas.microsoft.com/office/powerpoint/2010/main" val="18572243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2336"/>
            <a:ext cx="10972800" cy="1143000"/>
          </a:xfrm>
        </p:spPr>
        <p:txBody>
          <a:bodyPr>
            <a:noAutofit/>
          </a:bodyPr>
          <a:lstStyle/>
          <a:p>
            <a:r>
              <a:rPr lang="en-GB" dirty="0"/>
              <a:t>Schizophrenia, psychosis and </a:t>
            </a:r>
            <a:br>
              <a:rPr lang="en-GB" dirty="0"/>
            </a:br>
            <a:r>
              <a:rPr lang="en-GB" dirty="0"/>
              <a:t>intellectual disability </a:t>
            </a:r>
          </a:p>
        </p:txBody>
      </p:sp>
      <p:sp>
        <p:nvSpPr>
          <p:cNvPr id="3" name="Content Placeholder 2"/>
          <p:cNvSpPr>
            <a:spLocks noGrp="1"/>
          </p:cNvSpPr>
          <p:nvPr>
            <p:ph idx="1"/>
          </p:nvPr>
        </p:nvSpPr>
        <p:spPr>
          <a:xfrm>
            <a:off x="609599" y="2087621"/>
            <a:ext cx="11118981" cy="4094521"/>
          </a:xfrm>
        </p:spPr>
        <p:txBody>
          <a:bodyPr>
            <a:normAutofit/>
          </a:bodyPr>
          <a:lstStyle/>
          <a:p>
            <a:pPr>
              <a:lnSpc>
                <a:spcPct val="110000"/>
              </a:lnSpc>
            </a:pPr>
            <a:r>
              <a:rPr lang="en-GB" sz="2600" dirty="0"/>
              <a:t>People with an intellectual disability can experience psychotic illness and some may experience different signs and symptoms to the wider population.</a:t>
            </a:r>
          </a:p>
          <a:p>
            <a:pPr>
              <a:lnSpc>
                <a:spcPct val="110000"/>
              </a:lnSpc>
            </a:pPr>
            <a:r>
              <a:rPr lang="en-GB" sz="2600" dirty="0"/>
              <a:t>The more severe the intellectual disability the more likely that signs of </a:t>
            </a:r>
            <a:br>
              <a:rPr lang="en-GB" sz="2600" dirty="0"/>
            </a:br>
            <a:r>
              <a:rPr lang="en-GB" sz="2600" dirty="0"/>
              <a:t>a psychotic disorder may present ‘behaviourally’, for example with aggression and/or self injurious and self-harming behaviours. </a:t>
            </a:r>
          </a:p>
          <a:p>
            <a:pPr>
              <a:lnSpc>
                <a:spcPct val="110000"/>
              </a:lnSpc>
            </a:pPr>
            <a:r>
              <a:rPr lang="en-GB" sz="2600" dirty="0"/>
              <a:t>The content of delusions and hallucinations can be less elaborate than in the wider population and could be mistaken for infantile-like fantasies. </a:t>
            </a:r>
          </a:p>
        </p:txBody>
      </p:sp>
      <p:sp>
        <p:nvSpPr>
          <p:cNvPr id="6" name="Slide Number Placeholder 3">
            <a:extLst>
              <a:ext uri="{FF2B5EF4-FFF2-40B4-BE49-F238E27FC236}">
                <a16:creationId xmlns:a16="http://schemas.microsoft.com/office/drawing/2014/main" id="{4B2A57FB-8399-A341-99E9-A64A43B14814}"/>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39</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E76E71F-4FAC-8146-A603-AB58D01BCD1B}"/>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2</a:t>
            </a:r>
          </a:p>
        </p:txBody>
      </p:sp>
    </p:spTree>
    <p:extLst>
      <p:ext uri="{BB962C8B-B14F-4D97-AF65-F5344CB8AC3E}">
        <p14:creationId xmlns:p14="http://schemas.microsoft.com/office/powerpoint/2010/main" val="4239839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501445" y="457203"/>
            <a:ext cx="10972800" cy="1143000"/>
          </a:xfrm>
        </p:spPr>
        <p:txBody>
          <a:bodyPr>
            <a:normAutofit/>
          </a:bodyPr>
          <a:lstStyle/>
          <a:p>
            <a:r>
              <a:rPr lang="en-GB" altLang="en-US" dirty="0"/>
              <a:t>Hopes and expectations</a:t>
            </a:r>
          </a:p>
        </p:txBody>
      </p:sp>
      <p:sp>
        <p:nvSpPr>
          <p:cNvPr id="19459" name="Content Placeholder 2"/>
          <p:cNvSpPr>
            <a:spLocks noGrp="1"/>
          </p:cNvSpPr>
          <p:nvPr>
            <p:ph idx="1"/>
          </p:nvPr>
        </p:nvSpPr>
        <p:spPr>
          <a:xfrm>
            <a:off x="2212258" y="1433054"/>
            <a:ext cx="8659288" cy="4525963"/>
          </a:xfrm>
        </p:spPr>
        <p:txBody>
          <a:bodyPr/>
          <a:lstStyle/>
          <a:p>
            <a:pPr marL="0" indent="0">
              <a:buFont typeface="Arial" charset="0"/>
              <a:buNone/>
            </a:pPr>
            <a:endParaRPr lang="en-GB" altLang="en-US" dirty="0"/>
          </a:p>
          <a:p>
            <a:pPr marL="0" indent="0">
              <a:buFont typeface="Arial" charset="0"/>
              <a:buNone/>
            </a:pPr>
            <a:endParaRPr lang="en-GB" altLang="en-US" dirty="0"/>
          </a:p>
          <a:p>
            <a:pPr marL="0" indent="0">
              <a:buFont typeface="Arial" charset="0"/>
              <a:buNone/>
            </a:pPr>
            <a:r>
              <a:rPr lang="en-GB" altLang="en-US" sz="4000" dirty="0"/>
              <a:t>Share what you want to learn from the day and what you hope and expect to gain from this training.</a:t>
            </a:r>
          </a:p>
        </p:txBody>
      </p:sp>
      <p:sp>
        <p:nvSpPr>
          <p:cNvPr id="6" name="Slide Number Placeholder 3">
            <a:extLst>
              <a:ext uri="{FF2B5EF4-FFF2-40B4-BE49-F238E27FC236}">
                <a16:creationId xmlns:a16="http://schemas.microsoft.com/office/drawing/2014/main" id="{D099E784-2A32-1E47-A3DC-ED91C8DFE4E9}"/>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4</a:t>
            </a:fld>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52390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24562"/>
            <a:ext cx="10972800" cy="1134377"/>
          </a:xfrm>
        </p:spPr>
        <p:txBody>
          <a:bodyPr>
            <a:noAutofit/>
          </a:bodyPr>
          <a:lstStyle/>
          <a:p>
            <a:r>
              <a:rPr lang="en-GB" dirty="0"/>
              <a:t>Case study: Schizophrenia – </a:t>
            </a:r>
            <a:r>
              <a:rPr lang="en-GB" dirty="0" err="1"/>
              <a:t>Olayemi</a:t>
            </a:r>
            <a:endParaRPr lang="en-GB" sz="5400" dirty="0"/>
          </a:p>
        </p:txBody>
      </p:sp>
      <p:sp>
        <p:nvSpPr>
          <p:cNvPr id="3" name="Content Placeholder 2"/>
          <p:cNvSpPr>
            <a:spLocks noGrp="1"/>
          </p:cNvSpPr>
          <p:nvPr>
            <p:ph idx="1"/>
          </p:nvPr>
        </p:nvSpPr>
        <p:spPr>
          <a:xfrm>
            <a:off x="1348993" y="1581867"/>
            <a:ext cx="9686560" cy="4293645"/>
          </a:xfrm>
        </p:spPr>
        <p:txBody>
          <a:bodyPr>
            <a:noAutofit/>
          </a:bodyPr>
          <a:lstStyle/>
          <a:p>
            <a:pPr marL="0" indent="0">
              <a:buNone/>
            </a:pPr>
            <a:r>
              <a:rPr lang="en-GB" sz="2400" dirty="0" err="1"/>
              <a:t>Olayemi</a:t>
            </a:r>
            <a:r>
              <a:rPr lang="en-GB" sz="2400" dirty="0"/>
              <a:t> is a 19-year-old man with an intellectual disability. Over the past few weeks his family and friends have noticed increasingly bizarre behaviour at college, such as whispering to himself and becoming easily agitated. Over the last week he has refused to attend sessions in the computer labs as he thinks that the people who work there are imposters who don’t want him there. The college welfare department have called </a:t>
            </a:r>
            <a:r>
              <a:rPr lang="en-GB" sz="2400" dirty="0" err="1"/>
              <a:t>Olayemi’s</a:t>
            </a:r>
            <a:r>
              <a:rPr lang="en-GB" sz="2400" dirty="0"/>
              <a:t> parents with their concerns and have recommended he see his GP. In the last few days he has gone to the door of the library and warned other students not to go in as something might happen to them. His parents have tried to get him to go with them to a psychiatrist for an assessment but he refuses. </a:t>
            </a:r>
          </a:p>
        </p:txBody>
      </p:sp>
      <p:sp>
        <p:nvSpPr>
          <p:cNvPr id="6" name="Slide Number Placeholder 3">
            <a:extLst>
              <a:ext uri="{FF2B5EF4-FFF2-40B4-BE49-F238E27FC236}">
                <a16:creationId xmlns:a16="http://schemas.microsoft.com/office/drawing/2014/main" id="{AFD36D8D-BB5C-7F46-876D-BD88D05D58AC}"/>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40</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A25ADC5-6CED-CE41-8A59-45D451E8F519}"/>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2</a:t>
            </a:r>
          </a:p>
        </p:txBody>
      </p:sp>
    </p:spTree>
    <p:extLst>
      <p:ext uri="{BB962C8B-B14F-4D97-AF65-F5344CB8AC3E}">
        <p14:creationId xmlns:p14="http://schemas.microsoft.com/office/powerpoint/2010/main" val="19891020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896" y="502835"/>
            <a:ext cx="10972800" cy="1143000"/>
          </a:xfrm>
        </p:spPr>
        <p:txBody>
          <a:bodyPr>
            <a:noAutofit/>
          </a:bodyPr>
          <a:lstStyle/>
          <a:p>
            <a:r>
              <a:rPr lang="en-GB" dirty="0"/>
              <a:t>What happened next and how </a:t>
            </a:r>
            <a:br>
              <a:rPr lang="en-GB" dirty="0"/>
            </a:br>
            <a:r>
              <a:rPr lang="en-GB" dirty="0" err="1"/>
              <a:t>Olayemi</a:t>
            </a:r>
            <a:r>
              <a:rPr lang="en-GB" dirty="0"/>
              <a:t> was supported</a:t>
            </a:r>
          </a:p>
        </p:txBody>
      </p:sp>
      <p:sp>
        <p:nvSpPr>
          <p:cNvPr id="3" name="Content Placeholder 2"/>
          <p:cNvSpPr>
            <a:spLocks noGrp="1"/>
          </p:cNvSpPr>
          <p:nvPr>
            <p:ph idx="1"/>
          </p:nvPr>
        </p:nvSpPr>
        <p:spPr>
          <a:xfrm>
            <a:off x="1270801" y="2271715"/>
            <a:ext cx="9814990" cy="3833250"/>
          </a:xfrm>
        </p:spPr>
        <p:txBody>
          <a:bodyPr>
            <a:normAutofit/>
          </a:bodyPr>
          <a:lstStyle/>
          <a:p>
            <a:pPr marL="0" indent="0">
              <a:buNone/>
            </a:pPr>
            <a:r>
              <a:rPr lang="en-GB" sz="2600" dirty="0"/>
              <a:t>Concerned for him and his behaviour, the college have suspended </a:t>
            </a:r>
            <a:r>
              <a:rPr lang="en-GB" sz="2600" dirty="0" err="1"/>
              <a:t>Olayemi</a:t>
            </a:r>
            <a:r>
              <a:rPr lang="en-GB" sz="2600" dirty="0"/>
              <a:t>. He eventually sees his GP who sends him to see a psychiatrist who believes </a:t>
            </a:r>
            <a:r>
              <a:rPr lang="en-GB" sz="2600" dirty="0" err="1"/>
              <a:t>Olayemi</a:t>
            </a:r>
            <a:r>
              <a:rPr lang="en-GB" sz="2600" dirty="0"/>
              <a:t> has an early stage of schizophrenia. After starting on medication </a:t>
            </a:r>
            <a:r>
              <a:rPr lang="en-GB" sz="2600" dirty="0" err="1"/>
              <a:t>Olayemi</a:t>
            </a:r>
            <a:r>
              <a:rPr lang="en-GB" sz="2600" dirty="0"/>
              <a:t> improves. The psychiatrist works with college welfare and makes a plan with </a:t>
            </a:r>
            <a:r>
              <a:rPr lang="en-GB" sz="2600" dirty="0" err="1"/>
              <a:t>Olayemi</a:t>
            </a:r>
            <a:r>
              <a:rPr lang="en-GB" sz="2600" dirty="0"/>
              <a:t> for what to do if the strange thoughts start to reoccur or become too distressing. This is helpful for </a:t>
            </a:r>
            <a:r>
              <a:rPr lang="en-GB" sz="2600" dirty="0" err="1"/>
              <a:t>Olayemi</a:t>
            </a:r>
            <a:r>
              <a:rPr lang="en-GB" sz="2600" dirty="0"/>
              <a:t> who has difficulty recognising or talking about ‘things’ that happen to him.</a:t>
            </a:r>
          </a:p>
          <a:p>
            <a:pPr>
              <a:lnSpc>
                <a:spcPct val="150000"/>
              </a:lnSpc>
            </a:pPr>
            <a:endParaRPr lang="en-GB" sz="2800" dirty="0"/>
          </a:p>
        </p:txBody>
      </p:sp>
      <p:sp>
        <p:nvSpPr>
          <p:cNvPr id="6" name="Slide Number Placeholder 3">
            <a:extLst>
              <a:ext uri="{FF2B5EF4-FFF2-40B4-BE49-F238E27FC236}">
                <a16:creationId xmlns:a16="http://schemas.microsoft.com/office/drawing/2014/main" id="{AB57BDB5-B804-AF48-B738-A4BC8D49B297}"/>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41</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DEAA730-9547-A641-9241-BD6CD7FB2C24}"/>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2</a:t>
            </a:r>
          </a:p>
        </p:txBody>
      </p:sp>
    </p:spTree>
    <p:extLst>
      <p:ext uri="{BB962C8B-B14F-4D97-AF65-F5344CB8AC3E}">
        <p14:creationId xmlns:p14="http://schemas.microsoft.com/office/powerpoint/2010/main" val="18628480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087" y="113239"/>
            <a:ext cx="10972800" cy="1143000"/>
          </a:xfrm>
        </p:spPr>
        <p:txBody>
          <a:bodyPr>
            <a:noAutofit/>
          </a:bodyPr>
          <a:lstStyle/>
          <a:p>
            <a:r>
              <a:rPr lang="en-GB" dirty="0"/>
              <a:t>Personality disorders</a:t>
            </a:r>
            <a:endParaRPr lang="en-GB" sz="5400" dirty="0"/>
          </a:p>
        </p:txBody>
      </p:sp>
      <p:sp>
        <p:nvSpPr>
          <p:cNvPr id="3" name="Content Placeholder 2"/>
          <p:cNvSpPr>
            <a:spLocks noGrp="1"/>
          </p:cNvSpPr>
          <p:nvPr>
            <p:ph idx="1"/>
          </p:nvPr>
        </p:nvSpPr>
        <p:spPr>
          <a:xfrm>
            <a:off x="1567069" y="2499149"/>
            <a:ext cx="4406348" cy="2863663"/>
          </a:xfrm>
        </p:spPr>
        <p:txBody>
          <a:bodyPr numCol="1" spcCol="108000">
            <a:noAutofit/>
          </a:bodyPr>
          <a:lstStyle/>
          <a:p>
            <a:pPr marL="0" indent="0">
              <a:buNone/>
            </a:pPr>
            <a:r>
              <a:rPr lang="en-GB" sz="2200" b="1" dirty="0"/>
              <a:t>Personality disorders are characterised by:</a:t>
            </a:r>
          </a:p>
          <a:p>
            <a:r>
              <a:rPr lang="en-GB" sz="2200" dirty="0"/>
              <a:t>maladaptive and anti-social patterns of behaviour</a:t>
            </a:r>
          </a:p>
          <a:p>
            <a:pPr>
              <a:spcAft>
                <a:spcPts val="600"/>
              </a:spcAft>
            </a:pPr>
            <a:r>
              <a:rPr lang="en-GB" sz="2200" dirty="0"/>
              <a:t>had to have occurred from childhood and are a natural response for the person to situations of adversity.</a:t>
            </a:r>
          </a:p>
        </p:txBody>
      </p:sp>
      <p:sp>
        <p:nvSpPr>
          <p:cNvPr id="6" name="Slide Number Placeholder 3">
            <a:extLst>
              <a:ext uri="{FF2B5EF4-FFF2-40B4-BE49-F238E27FC236}">
                <a16:creationId xmlns:a16="http://schemas.microsoft.com/office/drawing/2014/main" id="{173EC539-3E3F-1F41-BB65-EF75D607152B}"/>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42</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9B8504D-0F39-A341-A2E8-947867751AFB}"/>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2</a:t>
            </a:r>
          </a:p>
        </p:txBody>
      </p:sp>
      <p:sp>
        <p:nvSpPr>
          <p:cNvPr id="4" name="Rectangle 3">
            <a:extLst>
              <a:ext uri="{FF2B5EF4-FFF2-40B4-BE49-F238E27FC236}">
                <a16:creationId xmlns:a16="http://schemas.microsoft.com/office/drawing/2014/main" id="{4D815A1E-9818-D149-84E6-72DC6EC87FDD}"/>
              </a:ext>
            </a:extLst>
          </p:cNvPr>
          <p:cNvSpPr/>
          <p:nvPr/>
        </p:nvSpPr>
        <p:spPr>
          <a:xfrm>
            <a:off x="1130614" y="5883017"/>
            <a:ext cx="11096305" cy="538609"/>
          </a:xfrm>
          <a:prstGeom prst="rect">
            <a:avLst/>
          </a:prstGeom>
        </p:spPr>
        <p:txBody>
          <a:bodyPr wrap="square">
            <a:spAutoFit/>
          </a:bodyPr>
          <a:lstStyle/>
          <a:p>
            <a:pPr lvl="1"/>
            <a:r>
              <a:rPr lang="en-GB" sz="1100" dirty="0"/>
              <a:t>*https://</a:t>
            </a:r>
            <a:r>
              <a:rPr lang="en-GB" sz="1100" dirty="0" err="1"/>
              <a:t>www.rcpsych.ac.uk</a:t>
            </a:r>
            <a:r>
              <a:rPr lang="en-GB" sz="1100" dirty="0"/>
              <a:t>/mental-health/problems-disorders/personality-disorder</a:t>
            </a:r>
          </a:p>
          <a:p>
            <a:pPr lvl="1"/>
            <a:endParaRPr lang="en-GB" dirty="0"/>
          </a:p>
        </p:txBody>
      </p:sp>
      <p:sp>
        <p:nvSpPr>
          <p:cNvPr id="5" name="Rectangle 4">
            <a:extLst>
              <a:ext uri="{FF2B5EF4-FFF2-40B4-BE49-F238E27FC236}">
                <a16:creationId xmlns:a16="http://schemas.microsoft.com/office/drawing/2014/main" id="{D5369E63-206D-004D-A764-DF6E7F6E092B}"/>
              </a:ext>
            </a:extLst>
          </p:cNvPr>
          <p:cNvSpPr/>
          <p:nvPr/>
        </p:nvSpPr>
        <p:spPr>
          <a:xfrm>
            <a:off x="1557130" y="1211507"/>
            <a:ext cx="9783417" cy="1200329"/>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It is estimated that around 1 in 20 people in the general population have a personality disorder. The term is often used negatively to describe people whose actions challenge our patience.*</a:t>
            </a:r>
          </a:p>
        </p:txBody>
      </p:sp>
      <p:sp>
        <p:nvSpPr>
          <p:cNvPr id="8" name="Rectangle 7">
            <a:extLst>
              <a:ext uri="{FF2B5EF4-FFF2-40B4-BE49-F238E27FC236}">
                <a16:creationId xmlns:a16="http://schemas.microsoft.com/office/drawing/2014/main" id="{92DF8CEE-0A8E-B742-AE2B-15320B6406AA}"/>
              </a:ext>
            </a:extLst>
          </p:cNvPr>
          <p:cNvSpPr/>
          <p:nvPr/>
        </p:nvSpPr>
        <p:spPr>
          <a:xfrm>
            <a:off x="5973417" y="2459393"/>
            <a:ext cx="4899992" cy="3754874"/>
          </a:xfrm>
          <a:prstGeom prst="rect">
            <a:avLst/>
          </a:prstGeom>
        </p:spPr>
        <p:txBody>
          <a:bodyPr wrap="square">
            <a:spAutoFit/>
          </a:bodyPr>
          <a:lstStyle/>
          <a:p>
            <a:r>
              <a:rPr lang="en-GB" sz="2200" b="1" dirty="0">
                <a:latin typeface="Arial" panose="020B0604020202020204" pitchFamily="34" charset="0"/>
                <a:cs typeface="Arial" panose="020B0604020202020204" pitchFamily="34" charset="0"/>
              </a:rPr>
              <a:t>The different types of personality disorder include:</a:t>
            </a:r>
          </a:p>
          <a:p>
            <a:pPr marL="317500" lvl="1" indent="-307975">
              <a:buFont typeface="Arial" panose="020B0604020202020204" pitchFamily="34" charset="0"/>
              <a:buChar char="•"/>
            </a:pPr>
            <a:r>
              <a:rPr lang="en-GB" sz="2200" dirty="0">
                <a:latin typeface="Arial" panose="020B0604020202020204" pitchFamily="34" charset="0"/>
                <a:cs typeface="Arial" panose="020B0604020202020204" pitchFamily="34" charset="0"/>
              </a:rPr>
              <a:t>paranoid</a:t>
            </a:r>
          </a:p>
          <a:p>
            <a:pPr marL="317500" lvl="1" indent="-307975">
              <a:buFont typeface="Arial" panose="020B0604020202020204" pitchFamily="34" charset="0"/>
              <a:buChar char="•"/>
            </a:pPr>
            <a:r>
              <a:rPr lang="en-GB" sz="2200" dirty="0">
                <a:latin typeface="Arial" panose="020B0604020202020204" pitchFamily="34" charset="0"/>
                <a:cs typeface="Arial" panose="020B0604020202020204" pitchFamily="34" charset="0"/>
              </a:rPr>
              <a:t>schizoid</a:t>
            </a:r>
          </a:p>
          <a:p>
            <a:pPr marL="317500" lvl="1" indent="-307975">
              <a:buFont typeface="Arial" panose="020B0604020202020204" pitchFamily="34" charset="0"/>
              <a:buChar char="•"/>
            </a:pPr>
            <a:r>
              <a:rPr lang="en-GB" sz="2200" dirty="0">
                <a:latin typeface="Arial" panose="020B0604020202020204" pitchFamily="34" charset="0"/>
                <a:cs typeface="Arial" panose="020B0604020202020204" pitchFamily="34" charset="0"/>
              </a:rPr>
              <a:t>dissocial</a:t>
            </a:r>
          </a:p>
          <a:p>
            <a:pPr marL="317500" lvl="1" indent="-307975">
              <a:buFont typeface="Arial" panose="020B0604020202020204" pitchFamily="34" charset="0"/>
              <a:buChar char="•"/>
            </a:pPr>
            <a:r>
              <a:rPr lang="en-GB" sz="2200" dirty="0">
                <a:latin typeface="Arial" panose="020B0604020202020204" pitchFamily="34" charset="0"/>
                <a:cs typeface="Arial" panose="020B0604020202020204" pitchFamily="34" charset="0"/>
              </a:rPr>
              <a:t>emotionally unstable </a:t>
            </a:r>
            <a:br>
              <a:rPr lang="en-GB" sz="2200" dirty="0">
                <a:latin typeface="Arial" panose="020B0604020202020204" pitchFamily="34" charset="0"/>
                <a:cs typeface="Arial" panose="020B0604020202020204" pitchFamily="34" charset="0"/>
              </a:rPr>
            </a:br>
            <a:r>
              <a:rPr lang="en-GB" sz="2200" dirty="0">
                <a:latin typeface="Arial" panose="020B0604020202020204" pitchFamily="34" charset="0"/>
                <a:cs typeface="Arial" panose="020B0604020202020204" pitchFamily="34" charset="0"/>
              </a:rPr>
              <a:t>(impulsive and borderline types)</a:t>
            </a:r>
          </a:p>
          <a:p>
            <a:pPr marL="317500" lvl="1" indent="-307975">
              <a:buFont typeface="Arial" panose="020B0604020202020204" pitchFamily="34" charset="0"/>
              <a:buChar char="•"/>
            </a:pPr>
            <a:r>
              <a:rPr lang="en-GB" sz="2200" dirty="0">
                <a:latin typeface="Arial" panose="020B0604020202020204" pitchFamily="34" charset="0"/>
                <a:cs typeface="Arial" panose="020B0604020202020204" pitchFamily="34" charset="0"/>
              </a:rPr>
              <a:t>histrionic</a:t>
            </a:r>
          </a:p>
          <a:p>
            <a:pPr marL="317500" lvl="1" indent="-307975">
              <a:buFont typeface="Arial" panose="020B0604020202020204" pitchFamily="34" charset="0"/>
              <a:buChar char="•"/>
            </a:pPr>
            <a:r>
              <a:rPr lang="en-GB" sz="2200" dirty="0" err="1">
                <a:latin typeface="Arial" panose="020B0604020202020204" pitchFamily="34" charset="0"/>
                <a:cs typeface="Arial" panose="020B0604020202020204" pitchFamily="34" charset="0"/>
              </a:rPr>
              <a:t>anakastic</a:t>
            </a:r>
            <a:endParaRPr lang="en-GB" sz="2200" dirty="0">
              <a:latin typeface="Arial" panose="020B0604020202020204" pitchFamily="34" charset="0"/>
              <a:cs typeface="Arial" panose="020B0604020202020204" pitchFamily="34" charset="0"/>
            </a:endParaRPr>
          </a:p>
          <a:p>
            <a:pPr marL="317500" lvl="1" indent="-307975">
              <a:buFont typeface="Arial" panose="020B0604020202020204" pitchFamily="34" charset="0"/>
              <a:buChar char="•"/>
            </a:pPr>
            <a:r>
              <a:rPr lang="en-GB" sz="2200" dirty="0">
                <a:latin typeface="Arial" panose="020B0604020202020204" pitchFamily="34" charset="0"/>
                <a:cs typeface="Arial" panose="020B0604020202020204" pitchFamily="34" charset="0"/>
              </a:rPr>
              <a:t>dependent.</a:t>
            </a:r>
          </a:p>
          <a:p>
            <a:pPr lvl="1"/>
            <a:endParaRPr lang="en-GB" dirty="0"/>
          </a:p>
        </p:txBody>
      </p:sp>
    </p:spTree>
    <p:extLst>
      <p:ext uri="{BB962C8B-B14F-4D97-AF65-F5344CB8AC3E}">
        <p14:creationId xmlns:p14="http://schemas.microsoft.com/office/powerpoint/2010/main" val="14380984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330" y="736049"/>
            <a:ext cx="10972800" cy="556549"/>
          </a:xfrm>
        </p:spPr>
        <p:txBody>
          <a:bodyPr>
            <a:noAutofit/>
          </a:bodyPr>
          <a:lstStyle/>
          <a:p>
            <a:r>
              <a:rPr lang="en-GB" dirty="0"/>
              <a:t>Common types of </a:t>
            </a:r>
            <a:br>
              <a:rPr lang="en-GB" dirty="0"/>
            </a:br>
            <a:r>
              <a:rPr lang="en-GB" dirty="0"/>
              <a:t>personality disorder</a:t>
            </a:r>
            <a:endParaRPr lang="en-GB" sz="5400" dirty="0"/>
          </a:p>
        </p:txBody>
      </p:sp>
      <p:sp>
        <p:nvSpPr>
          <p:cNvPr id="3" name="Content Placeholder 2"/>
          <p:cNvSpPr>
            <a:spLocks noGrp="1"/>
          </p:cNvSpPr>
          <p:nvPr>
            <p:ph idx="1"/>
          </p:nvPr>
        </p:nvSpPr>
        <p:spPr>
          <a:xfrm>
            <a:off x="2600738" y="2246994"/>
            <a:ext cx="8772940" cy="3140016"/>
          </a:xfrm>
        </p:spPr>
        <p:txBody>
          <a:bodyPr>
            <a:normAutofit/>
          </a:bodyPr>
          <a:lstStyle/>
          <a:p>
            <a:r>
              <a:rPr lang="en-GB" dirty="0"/>
              <a:t>Paranoid personality disorder</a:t>
            </a:r>
          </a:p>
          <a:p>
            <a:r>
              <a:rPr lang="en-GB" dirty="0"/>
              <a:t>Dissocial personality disorder </a:t>
            </a:r>
          </a:p>
          <a:p>
            <a:r>
              <a:rPr lang="en-GB" dirty="0"/>
              <a:t>Borderline personality disorder (BPD)</a:t>
            </a:r>
          </a:p>
          <a:p>
            <a:endParaRPr lang="en-GB" dirty="0"/>
          </a:p>
        </p:txBody>
      </p:sp>
      <p:sp>
        <p:nvSpPr>
          <p:cNvPr id="6" name="Slide Number Placeholder 3">
            <a:extLst>
              <a:ext uri="{FF2B5EF4-FFF2-40B4-BE49-F238E27FC236}">
                <a16:creationId xmlns:a16="http://schemas.microsoft.com/office/drawing/2014/main" id="{F78E0B99-834D-8340-8291-EDEF360622B0}"/>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43</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D59BCD3-4C69-F642-806E-4876571ED53B}"/>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2</a:t>
            </a:r>
          </a:p>
        </p:txBody>
      </p:sp>
    </p:spTree>
    <p:extLst>
      <p:ext uri="{BB962C8B-B14F-4D97-AF65-F5344CB8AC3E}">
        <p14:creationId xmlns:p14="http://schemas.microsoft.com/office/powerpoint/2010/main" val="24715013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0126" y="384196"/>
            <a:ext cx="9372600" cy="1143000"/>
          </a:xfrm>
        </p:spPr>
        <p:txBody>
          <a:bodyPr>
            <a:noAutofit/>
          </a:bodyPr>
          <a:lstStyle/>
          <a:p>
            <a:r>
              <a:rPr lang="en-GB" dirty="0"/>
              <a:t>Paranoid personality disorder</a:t>
            </a:r>
            <a:endParaRPr lang="en-GB" sz="5400" dirty="0"/>
          </a:p>
        </p:txBody>
      </p:sp>
      <p:sp>
        <p:nvSpPr>
          <p:cNvPr id="3" name="Content Placeholder 2"/>
          <p:cNvSpPr>
            <a:spLocks noGrp="1"/>
          </p:cNvSpPr>
          <p:nvPr>
            <p:ph idx="1"/>
          </p:nvPr>
        </p:nvSpPr>
        <p:spPr>
          <a:xfrm>
            <a:off x="1070980" y="1829028"/>
            <a:ext cx="10364857" cy="3478468"/>
          </a:xfrm>
        </p:spPr>
        <p:txBody>
          <a:bodyPr/>
          <a:lstStyle/>
          <a:p>
            <a:pPr marL="0" indent="0">
              <a:buNone/>
            </a:pPr>
            <a:r>
              <a:rPr lang="en-GB" b="1" dirty="0"/>
              <a:t>Paranoid personality disorder is characterised by:</a:t>
            </a:r>
          </a:p>
          <a:p>
            <a:r>
              <a:rPr lang="en-GB" sz="3000" dirty="0"/>
              <a:t>being suspicious of others, thinking they are out to do the person harm or just want to use them and take advantage</a:t>
            </a:r>
          </a:p>
          <a:p>
            <a:r>
              <a:rPr lang="en-GB" sz="3000" dirty="0"/>
              <a:t>difficult to develop relationships given difficulties with trust</a:t>
            </a:r>
          </a:p>
          <a:p>
            <a:r>
              <a:rPr lang="en-GB" sz="3000" dirty="0"/>
              <a:t>reading threats and danger into everyday situations which others don’t see. </a:t>
            </a:r>
            <a:endParaRPr lang="en-GB" dirty="0"/>
          </a:p>
        </p:txBody>
      </p:sp>
      <p:sp>
        <p:nvSpPr>
          <p:cNvPr id="6" name="Slide Number Placeholder 3">
            <a:extLst>
              <a:ext uri="{FF2B5EF4-FFF2-40B4-BE49-F238E27FC236}">
                <a16:creationId xmlns:a16="http://schemas.microsoft.com/office/drawing/2014/main" id="{1F13619A-74CF-D944-B63A-13F6CBF22674}"/>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44</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EBEF9CE-0FAB-DF41-AECE-AE67E185DCC6}"/>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2</a:t>
            </a:r>
          </a:p>
        </p:txBody>
      </p:sp>
    </p:spTree>
    <p:extLst>
      <p:ext uri="{BB962C8B-B14F-4D97-AF65-F5344CB8AC3E}">
        <p14:creationId xmlns:p14="http://schemas.microsoft.com/office/powerpoint/2010/main" val="10117136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4821" y="113266"/>
            <a:ext cx="8985620" cy="1779765"/>
          </a:xfrm>
        </p:spPr>
        <p:txBody>
          <a:bodyPr>
            <a:normAutofit/>
          </a:bodyPr>
          <a:lstStyle/>
          <a:p>
            <a:r>
              <a:rPr lang="en-GB" dirty="0"/>
              <a:t>Dissocial personality disorder</a:t>
            </a:r>
          </a:p>
        </p:txBody>
      </p:sp>
      <p:sp>
        <p:nvSpPr>
          <p:cNvPr id="3" name="Content Placeholder 2"/>
          <p:cNvSpPr>
            <a:spLocks noGrp="1"/>
          </p:cNvSpPr>
          <p:nvPr>
            <p:ph idx="1"/>
          </p:nvPr>
        </p:nvSpPr>
        <p:spPr>
          <a:xfrm>
            <a:off x="1712554" y="1847932"/>
            <a:ext cx="9398469" cy="3682822"/>
          </a:xfrm>
        </p:spPr>
        <p:txBody>
          <a:bodyPr/>
          <a:lstStyle/>
          <a:p>
            <a:pPr marL="0" indent="0">
              <a:spcAft>
                <a:spcPts val="600"/>
              </a:spcAft>
              <a:buNone/>
            </a:pPr>
            <a:r>
              <a:rPr lang="en-GB" sz="3000" dirty="0"/>
              <a:t>People with dissocial </a:t>
            </a:r>
            <a:r>
              <a:rPr lang="en-GB" dirty="0"/>
              <a:t>personality disorder </a:t>
            </a:r>
            <a:r>
              <a:rPr lang="en-GB" sz="3000" dirty="0"/>
              <a:t>are likely </a:t>
            </a:r>
            <a:br>
              <a:rPr lang="en-GB" sz="3000" dirty="0"/>
            </a:br>
            <a:r>
              <a:rPr lang="en-GB" sz="3000" dirty="0"/>
              <a:t>to act impulsively with no thought of the consequences to themselves or others. They are also likely to get </a:t>
            </a:r>
            <a:br>
              <a:rPr lang="en-GB" sz="3000" dirty="0"/>
            </a:br>
            <a:r>
              <a:rPr lang="en-GB" sz="3000" dirty="0"/>
              <a:t>into trouble with the law and more likely to behave dangerously and/or illegally than others. Often they will put their needs before those of others and often have no sense of guilt for their actions.</a:t>
            </a:r>
          </a:p>
          <a:p>
            <a:endParaRPr lang="en-GB" dirty="0"/>
          </a:p>
        </p:txBody>
      </p:sp>
      <p:sp>
        <p:nvSpPr>
          <p:cNvPr id="6" name="Slide Number Placeholder 3">
            <a:extLst>
              <a:ext uri="{FF2B5EF4-FFF2-40B4-BE49-F238E27FC236}">
                <a16:creationId xmlns:a16="http://schemas.microsoft.com/office/drawing/2014/main" id="{38133F77-8EA6-7948-8438-EEE0A29B245B}"/>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45</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8B7ACF9-6412-7346-B6A2-CDDE223BEE44}"/>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2</a:t>
            </a:r>
          </a:p>
        </p:txBody>
      </p:sp>
    </p:spTree>
    <p:extLst>
      <p:ext uri="{BB962C8B-B14F-4D97-AF65-F5344CB8AC3E}">
        <p14:creationId xmlns:p14="http://schemas.microsoft.com/office/powerpoint/2010/main" val="4429653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857" y="540188"/>
            <a:ext cx="9990368" cy="1143000"/>
          </a:xfrm>
        </p:spPr>
        <p:txBody>
          <a:bodyPr>
            <a:noAutofit/>
          </a:bodyPr>
          <a:lstStyle/>
          <a:p>
            <a:r>
              <a:rPr lang="en-GB" dirty="0"/>
              <a:t>Borderline personality disorder (BPD)</a:t>
            </a:r>
          </a:p>
        </p:txBody>
      </p:sp>
      <p:sp>
        <p:nvSpPr>
          <p:cNvPr id="3" name="Content Placeholder 2"/>
          <p:cNvSpPr>
            <a:spLocks noGrp="1"/>
          </p:cNvSpPr>
          <p:nvPr>
            <p:ph idx="1"/>
          </p:nvPr>
        </p:nvSpPr>
        <p:spPr>
          <a:xfrm>
            <a:off x="1343962" y="2044988"/>
            <a:ext cx="9862758" cy="4262860"/>
          </a:xfrm>
        </p:spPr>
        <p:txBody>
          <a:bodyPr>
            <a:normAutofit fontScale="92500"/>
          </a:bodyPr>
          <a:lstStyle/>
          <a:p>
            <a:pPr>
              <a:lnSpc>
                <a:spcPct val="110000"/>
              </a:lnSpc>
            </a:pPr>
            <a:r>
              <a:rPr lang="en-GB" sz="3000" dirty="0"/>
              <a:t>People in this group can be described as changeable – they may appear temperamental, go through mood changes and suffer from brief and transient psychotic symptoms such as hallucinations.</a:t>
            </a:r>
          </a:p>
          <a:p>
            <a:pPr>
              <a:lnSpc>
                <a:spcPct val="110000"/>
              </a:lnSpc>
            </a:pPr>
            <a:r>
              <a:rPr lang="en-GB" sz="3000" dirty="0"/>
              <a:t>People can be impulsive, which affects relationships with those around them, who may feel they are being tested due to the erratic nature of the person’s behaviour. This might include self-harm or testing others.</a:t>
            </a:r>
          </a:p>
        </p:txBody>
      </p:sp>
      <p:sp>
        <p:nvSpPr>
          <p:cNvPr id="6" name="Slide Number Placeholder 3">
            <a:extLst>
              <a:ext uri="{FF2B5EF4-FFF2-40B4-BE49-F238E27FC236}">
                <a16:creationId xmlns:a16="http://schemas.microsoft.com/office/drawing/2014/main" id="{7AE9E501-20C6-C64C-82F4-1E264E0AD24A}"/>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46</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5FEBC1F-9EBF-3646-A748-D1F777AB25CB}"/>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2</a:t>
            </a:r>
          </a:p>
        </p:txBody>
      </p:sp>
    </p:spTree>
    <p:extLst>
      <p:ext uri="{BB962C8B-B14F-4D97-AF65-F5344CB8AC3E}">
        <p14:creationId xmlns:p14="http://schemas.microsoft.com/office/powerpoint/2010/main" val="34910740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40735"/>
            <a:ext cx="10884198" cy="1117654"/>
          </a:xfrm>
        </p:spPr>
        <p:txBody>
          <a:bodyPr>
            <a:normAutofit/>
          </a:bodyPr>
          <a:lstStyle/>
          <a:p>
            <a:r>
              <a:rPr lang="en-GB" dirty="0"/>
              <a:t>Case study: personality disorder – Rani</a:t>
            </a:r>
          </a:p>
        </p:txBody>
      </p:sp>
      <p:sp>
        <p:nvSpPr>
          <p:cNvPr id="3" name="Content Placeholder 2"/>
          <p:cNvSpPr>
            <a:spLocks noGrp="1"/>
          </p:cNvSpPr>
          <p:nvPr>
            <p:ph idx="1"/>
          </p:nvPr>
        </p:nvSpPr>
        <p:spPr>
          <a:xfrm>
            <a:off x="953620" y="1540462"/>
            <a:ext cx="10540178" cy="4757347"/>
          </a:xfrm>
        </p:spPr>
        <p:txBody>
          <a:bodyPr>
            <a:noAutofit/>
          </a:bodyPr>
          <a:lstStyle/>
          <a:p>
            <a:pPr marL="0" indent="0">
              <a:lnSpc>
                <a:spcPts val="3080"/>
              </a:lnSpc>
              <a:buNone/>
            </a:pPr>
            <a:r>
              <a:rPr lang="en-GB" sz="2400" dirty="0"/>
              <a:t>Rani is a 35-year-old woman who was admitted to A&amp;E after cutting her wrists and taking an overdose of painkillers. For most of her adult life she has felt alone and not had any proper or meaningful relationships. Although she has liked people, often her behaviour has caused these friendships to break up. Rani believes those around her do not understand her and she has been critical of, and angry and sullen towards, others who were trying to help her. In the last week, following a review meeting and before going to hospital, she started shouting at people and engaging in impulsive behaviours like running away from home. Staff at the house had become concerned about her as she had also become increasingly emotional and subject to rapid mood changes which were difficult to predict. </a:t>
            </a:r>
          </a:p>
        </p:txBody>
      </p:sp>
      <p:sp>
        <p:nvSpPr>
          <p:cNvPr id="6" name="Slide Number Placeholder 3">
            <a:extLst>
              <a:ext uri="{FF2B5EF4-FFF2-40B4-BE49-F238E27FC236}">
                <a16:creationId xmlns:a16="http://schemas.microsoft.com/office/drawing/2014/main" id="{99824C6E-7B12-B347-AA6C-607EAF0FEC9E}"/>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47</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83F21EE-9890-6243-B700-60A9B68CDA82}"/>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2</a:t>
            </a:r>
          </a:p>
        </p:txBody>
      </p:sp>
    </p:spTree>
    <p:extLst>
      <p:ext uri="{BB962C8B-B14F-4D97-AF65-F5344CB8AC3E}">
        <p14:creationId xmlns:p14="http://schemas.microsoft.com/office/powerpoint/2010/main" val="40289915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How Rani was supported</a:t>
            </a:r>
          </a:p>
        </p:txBody>
      </p:sp>
      <p:sp>
        <p:nvSpPr>
          <p:cNvPr id="3" name="Content Placeholder 2"/>
          <p:cNvSpPr>
            <a:spLocks noGrp="1"/>
          </p:cNvSpPr>
          <p:nvPr>
            <p:ph idx="1"/>
          </p:nvPr>
        </p:nvSpPr>
        <p:spPr>
          <a:xfrm>
            <a:off x="1744220" y="1798917"/>
            <a:ext cx="8905852" cy="4525963"/>
          </a:xfrm>
        </p:spPr>
        <p:txBody>
          <a:bodyPr>
            <a:normAutofit/>
          </a:bodyPr>
          <a:lstStyle/>
          <a:p>
            <a:pPr marL="0" indent="0">
              <a:buNone/>
            </a:pPr>
            <a:r>
              <a:rPr lang="en-GB" sz="2800" dirty="0"/>
              <a:t>At A&amp;E Rani is seen by a psychiatrist who prescribed her an antidepressant for her low mood and referred her to a psychologist to work on some of her issues. Since going to see the psychologist Rani still feels overwhelmed at times and gets angry. However, this is not as often nor as bad as before. Rani puts this down to new strategies and coping skills she has learned to help her be in control and manage her symptoms.</a:t>
            </a:r>
          </a:p>
          <a:p>
            <a:pPr marL="0" indent="0">
              <a:buNone/>
            </a:pPr>
            <a:endParaRPr lang="en-GB" dirty="0"/>
          </a:p>
        </p:txBody>
      </p:sp>
      <p:sp>
        <p:nvSpPr>
          <p:cNvPr id="6" name="Slide Number Placeholder 3">
            <a:extLst>
              <a:ext uri="{FF2B5EF4-FFF2-40B4-BE49-F238E27FC236}">
                <a16:creationId xmlns:a16="http://schemas.microsoft.com/office/drawing/2014/main" id="{283870BB-92EC-E245-84BB-C8A2854FFC02}"/>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48</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0AEF9F6-06E5-5D4A-B9C5-DFFB70161253}"/>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2</a:t>
            </a:r>
          </a:p>
        </p:txBody>
      </p:sp>
    </p:spTree>
    <p:extLst>
      <p:ext uri="{BB962C8B-B14F-4D97-AF65-F5344CB8AC3E}">
        <p14:creationId xmlns:p14="http://schemas.microsoft.com/office/powerpoint/2010/main" val="33242568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404" y="195171"/>
            <a:ext cx="10972800" cy="1143000"/>
          </a:xfrm>
        </p:spPr>
        <p:txBody>
          <a:bodyPr>
            <a:noAutofit/>
          </a:bodyPr>
          <a:lstStyle/>
          <a:p>
            <a:r>
              <a:rPr lang="en-GB" dirty="0"/>
              <a:t>Dementia</a:t>
            </a:r>
            <a:endParaRPr lang="en-GB" sz="5600" dirty="0"/>
          </a:p>
        </p:txBody>
      </p:sp>
      <p:sp>
        <p:nvSpPr>
          <p:cNvPr id="3" name="Content Placeholder 2"/>
          <p:cNvSpPr>
            <a:spLocks noGrp="1"/>
          </p:cNvSpPr>
          <p:nvPr>
            <p:ph idx="1"/>
          </p:nvPr>
        </p:nvSpPr>
        <p:spPr>
          <a:xfrm>
            <a:off x="822058" y="1304878"/>
            <a:ext cx="11160878" cy="4756150"/>
          </a:xfrm>
        </p:spPr>
        <p:txBody>
          <a:bodyPr>
            <a:noAutofit/>
          </a:bodyPr>
          <a:lstStyle/>
          <a:p>
            <a:pPr marL="0" indent="0">
              <a:buNone/>
            </a:pPr>
            <a:r>
              <a:rPr lang="en-GB" sz="2600" dirty="0"/>
              <a:t>Dementia describes a set of symptoms involving different neurological disorders. It is a progressive disorder which means that the severity of </a:t>
            </a:r>
            <a:br>
              <a:rPr lang="en-GB" sz="2600" dirty="0"/>
            </a:br>
            <a:r>
              <a:rPr lang="en-GB" sz="2600" dirty="0"/>
              <a:t>the symptoms increases with time. People with dementia often experience difficulties with their:</a:t>
            </a:r>
          </a:p>
          <a:p>
            <a:pPr lvl="1"/>
            <a:r>
              <a:rPr lang="en-GB" sz="2600" dirty="0"/>
              <a:t>memory</a:t>
            </a:r>
          </a:p>
          <a:p>
            <a:pPr lvl="1"/>
            <a:r>
              <a:rPr lang="en-GB" sz="2600" dirty="0"/>
              <a:t>language and communication</a:t>
            </a:r>
          </a:p>
          <a:p>
            <a:pPr lvl="1"/>
            <a:r>
              <a:rPr lang="en-GB" sz="2600" dirty="0"/>
              <a:t>behaviour and mood changes.</a:t>
            </a:r>
          </a:p>
          <a:p>
            <a:pPr marL="0" indent="0">
              <a:spcBef>
                <a:spcPts val="1776"/>
              </a:spcBef>
              <a:buNone/>
            </a:pPr>
            <a:r>
              <a:rPr lang="en-GB" sz="2600" dirty="0"/>
              <a:t>People with intellectual disabilities particularly those with Down’s Syndrome are at an increased risk of developing dementia and they are more likely to get it at a younger age with a faster progression than others. </a:t>
            </a:r>
          </a:p>
        </p:txBody>
      </p:sp>
      <p:sp>
        <p:nvSpPr>
          <p:cNvPr id="6" name="Slide Number Placeholder 3">
            <a:extLst>
              <a:ext uri="{FF2B5EF4-FFF2-40B4-BE49-F238E27FC236}">
                <a16:creationId xmlns:a16="http://schemas.microsoft.com/office/drawing/2014/main" id="{0BCB027D-D72F-394E-AE93-B809D90DEE57}"/>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49</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5171726-560B-AD4C-92BD-356DAA0FB650}"/>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2</a:t>
            </a:r>
          </a:p>
        </p:txBody>
      </p:sp>
    </p:spTree>
    <p:extLst>
      <p:ext uri="{BB962C8B-B14F-4D97-AF65-F5344CB8AC3E}">
        <p14:creationId xmlns:p14="http://schemas.microsoft.com/office/powerpoint/2010/main" val="3653756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Outline of the day </a:t>
            </a:r>
          </a:p>
        </p:txBody>
      </p:sp>
      <p:sp>
        <p:nvSpPr>
          <p:cNvPr id="3" name="Content Placeholder 2"/>
          <p:cNvSpPr>
            <a:spLocks noGrp="1"/>
          </p:cNvSpPr>
          <p:nvPr>
            <p:ph sz="half" idx="1"/>
          </p:nvPr>
        </p:nvSpPr>
        <p:spPr>
          <a:xfrm>
            <a:off x="1504336" y="1624301"/>
            <a:ext cx="4768645" cy="4245556"/>
          </a:xfrm>
        </p:spPr>
        <p:txBody>
          <a:bodyPr>
            <a:normAutofit fontScale="77500" lnSpcReduction="20000"/>
          </a:bodyPr>
          <a:lstStyle/>
          <a:p>
            <a:pPr marL="0" indent="0">
              <a:buNone/>
            </a:pPr>
            <a:r>
              <a:rPr lang="en-GB" b="1" u="sng" dirty="0"/>
              <a:t>Section 1</a:t>
            </a:r>
          </a:p>
          <a:p>
            <a:pPr>
              <a:lnSpc>
                <a:spcPct val="120000"/>
              </a:lnSpc>
            </a:pPr>
            <a:r>
              <a:rPr lang="en-GB" sz="2600" dirty="0"/>
              <a:t>What is mental health?</a:t>
            </a:r>
          </a:p>
          <a:p>
            <a:pPr>
              <a:lnSpc>
                <a:spcPct val="120000"/>
              </a:lnSpc>
            </a:pPr>
            <a:r>
              <a:rPr lang="en-GB" sz="2600" dirty="0"/>
              <a:t>What is an intellectual disability?</a:t>
            </a:r>
          </a:p>
          <a:p>
            <a:pPr>
              <a:lnSpc>
                <a:spcPct val="120000"/>
              </a:lnSpc>
            </a:pPr>
            <a:r>
              <a:rPr lang="en-GB" sz="2600" dirty="0"/>
              <a:t>Why people with intellectual disabilities are vulnerable to developing mental health problems</a:t>
            </a:r>
          </a:p>
          <a:p>
            <a:endParaRPr lang="en-GB" sz="2600" dirty="0"/>
          </a:p>
          <a:p>
            <a:pPr marL="0" indent="0">
              <a:buNone/>
            </a:pPr>
            <a:r>
              <a:rPr lang="en-GB" b="1" u="sng" dirty="0"/>
              <a:t>Section 2</a:t>
            </a:r>
          </a:p>
          <a:p>
            <a:r>
              <a:rPr lang="en-GB" sz="2600" dirty="0"/>
              <a:t>Signs, symptoms and changes</a:t>
            </a:r>
          </a:p>
          <a:p>
            <a:r>
              <a:rPr lang="en-GB" sz="2600" dirty="0"/>
              <a:t>Psychosis and schizophrenia</a:t>
            </a:r>
          </a:p>
          <a:p>
            <a:r>
              <a:rPr lang="en-GB" sz="2600" dirty="0"/>
              <a:t>Mood disorders, depression, </a:t>
            </a:r>
          </a:p>
          <a:p>
            <a:pPr marL="0" indent="0">
              <a:buNone/>
            </a:pPr>
            <a:r>
              <a:rPr lang="en-GB" sz="2600" dirty="0"/>
              <a:t>     bipolar disorder and dementia</a:t>
            </a:r>
          </a:p>
          <a:p>
            <a:r>
              <a:rPr lang="en-GB" sz="2600" dirty="0"/>
              <a:t>Anxiety</a:t>
            </a:r>
          </a:p>
        </p:txBody>
      </p:sp>
      <p:sp>
        <p:nvSpPr>
          <p:cNvPr id="4" name="Content Placeholder 3"/>
          <p:cNvSpPr>
            <a:spLocks noGrp="1"/>
          </p:cNvSpPr>
          <p:nvPr>
            <p:ph sz="half" idx="2"/>
          </p:nvPr>
        </p:nvSpPr>
        <p:spPr>
          <a:xfrm>
            <a:off x="6272981" y="1624300"/>
            <a:ext cx="5486400" cy="4147233"/>
          </a:xfrm>
        </p:spPr>
        <p:txBody>
          <a:bodyPr>
            <a:normAutofit fontScale="77500" lnSpcReduction="20000"/>
          </a:bodyPr>
          <a:lstStyle/>
          <a:p>
            <a:pPr marL="0" indent="0">
              <a:buNone/>
            </a:pPr>
            <a:r>
              <a:rPr lang="en-GB" b="1" u="sng" dirty="0"/>
              <a:t>Section 3</a:t>
            </a:r>
          </a:p>
          <a:p>
            <a:r>
              <a:rPr lang="en-GB" sz="2600" dirty="0"/>
              <a:t>Assessment</a:t>
            </a:r>
          </a:p>
          <a:p>
            <a:pPr marL="0" indent="0">
              <a:buNone/>
            </a:pPr>
            <a:r>
              <a:rPr lang="en-GB" sz="2600" dirty="0"/>
              <a:t> </a:t>
            </a:r>
          </a:p>
          <a:p>
            <a:pPr marL="0" indent="0">
              <a:buNone/>
            </a:pPr>
            <a:r>
              <a:rPr lang="en-GB" b="1" u="sng" dirty="0"/>
              <a:t>Section 4</a:t>
            </a:r>
          </a:p>
          <a:p>
            <a:r>
              <a:rPr lang="en-GB" sz="2600" dirty="0"/>
              <a:t>Medication </a:t>
            </a:r>
          </a:p>
          <a:p>
            <a:r>
              <a:rPr lang="en-GB" sz="2600" dirty="0"/>
              <a:t>Psychological and social interventions</a:t>
            </a:r>
          </a:p>
          <a:p>
            <a:endParaRPr lang="en-GB" sz="2600" dirty="0"/>
          </a:p>
          <a:p>
            <a:pPr marL="0" indent="0">
              <a:buNone/>
            </a:pPr>
            <a:r>
              <a:rPr lang="en-GB" b="1" u="sng" dirty="0"/>
              <a:t>Section 5</a:t>
            </a:r>
          </a:p>
          <a:p>
            <a:r>
              <a:rPr lang="en-GB" sz="2600" dirty="0"/>
              <a:t>Service user perspective</a:t>
            </a:r>
          </a:p>
          <a:p>
            <a:r>
              <a:rPr lang="en-GB" sz="2600" dirty="0"/>
              <a:t>Feedback and evaluation</a:t>
            </a:r>
          </a:p>
          <a:p>
            <a:endParaRPr lang="en-GB" dirty="0"/>
          </a:p>
        </p:txBody>
      </p:sp>
      <p:sp>
        <p:nvSpPr>
          <p:cNvPr id="8" name="Slide Number Placeholder 3">
            <a:extLst>
              <a:ext uri="{FF2B5EF4-FFF2-40B4-BE49-F238E27FC236}">
                <a16:creationId xmlns:a16="http://schemas.microsoft.com/office/drawing/2014/main" id="{E2E204DB-2D95-BE4B-894C-A999EF78AEFC}"/>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5</a:t>
            </a:fld>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22525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16837"/>
            <a:ext cx="10972800" cy="1143000"/>
          </a:xfrm>
        </p:spPr>
        <p:txBody>
          <a:bodyPr>
            <a:noAutofit/>
          </a:bodyPr>
          <a:lstStyle/>
          <a:p>
            <a:r>
              <a:rPr lang="en-GB" dirty="0"/>
              <a:t>Case study: dementia – Annie</a:t>
            </a:r>
            <a:br>
              <a:rPr lang="en-GB" dirty="0"/>
            </a:br>
            <a:endParaRPr lang="en-GB" dirty="0"/>
          </a:p>
        </p:txBody>
      </p:sp>
      <p:sp>
        <p:nvSpPr>
          <p:cNvPr id="3" name="Content Placeholder 2"/>
          <p:cNvSpPr>
            <a:spLocks noGrp="1"/>
          </p:cNvSpPr>
          <p:nvPr>
            <p:ph idx="1"/>
          </p:nvPr>
        </p:nvSpPr>
        <p:spPr>
          <a:xfrm>
            <a:off x="988943" y="1368424"/>
            <a:ext cx="10431117" cy="4855464"/>
          </a:xfrm>
        </p:spPr>
        <p:txBody>
          <a:bodyPr>
            <a:noAutofit/>
          </a:bodyPr>
          <a:lstStyle/>
          <a:p>
            <a:pPr marL="0" indent="0">
              <a:lnSpc>
                <a:spcPts val="2720"/>
              </a:lnSpc>
              <a:spcAft>
                <a:spcPts val="600"/>
              </a:spcAft>
              <a:buNone/>
            </a:pPr>
            <a:r>
              <a:rPr lang="en-GB" sz="2100" dirty="0"/>
              <a:t>Annie is 64 years old and lives in supported housing. She works at a local charity shop for two afternoons a week. Over the past six months, staff at the charity shop and Annie’s support workers have noticed that she doesn’t seem to enjoy working anymore and that she will try to avoid going to work. A community nurse meets Annie and talks to her about this. Annie becomes upset and says that she doesn’t want to go to work anymore as she is ‘embarrassed’. When asked more about this she explains that she often forgets how to use the till and has made mistakes with money, and that sometimes she cannot find the toilet even though that was never a problem before. Annie tells the nurse that she is worried about herself and that she does not understand why she can’t do the things that she used to. Annie’s support workers have noticed that she has had a number of trips and falls over the past eight weeks and Annie’s colleagues noted that she has started to struggle to join in with conversations and gets muddled up, whereas previously she would happily sit and chat to everyone. </a:t>
            </a:r>
          </a:p>
        </p:txBody>
      </p:sp>
      <p:sp>
        <p:nvSpPr>
          <p:cNvPr id="6" name="Slide Number Placeholder 3">
            <a:extLst>
              <a:ext uri="{FF2B5EF4-FFF2-40B4-BE49-F238E27FC236}">
                <a16:creationId xmlns:a16="http://schemas.microsoft.com/office/drawing/2014/main" id="{E63EAC63-69DE-A346-8BBC-899E95E1DEB4}"/>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50</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FDAC1C1-7B7A-2640-A90B-0D8E35F3495A}"/>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2</a:t>
            </a:r>
          </a:p>
        </p:txBody>
      </p:sp>
    </p:spTree>
    <p:extLst>
      <p:ext uri="{BB962C8B-B14F-4D97-AF65-F5344CB8AC3E}">
        <p14:creationId xmlns:p14="http://schemas.microsoft.com/office/powerpoint/2010/main" val="1010227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304" y="943338"/>
            <a:ext cx="11734799" cy="1027955"/>
          </a:xfrm>
        </p:spPr>
        <p:txBody>
          <a:bodyPr>
            <a:noAutofit/>
          </a:bodyPr>
          <a:lstStyle/>
          <a:p>
            <a:r>
              <a:rPr lang="en-GB" dirty="0"/>
              <a:t>Section 3 – Mental health assessment for people with an intellectual disability</a:t>
            </a:r>
          </a:p>
        </p:txBody>
      </p:sp>
      <p:sp>
        <p:nvSpPr>
          <p:cNvPr id="3" name="Content Placeholder 2"/>
          <p:cNvSpPr>
            <a:spLocks noGrp="1"/>
          </p:cNvSpPr>
          <p:nvPr>
            <p:ph idx="1"/>
          </p:nvPr>
        </p:nvSpPr>
        <p:spPr>
          <a:xfrm>
            <a:off x="1907656" y="2510214"/>
            <a:ext cx="9581979" cy="3416061"/>
          </a:xfrm>
        </p:spPr>
        <p:txBody>
          <a:bodyPr>
            <a:normAutofit/>
          </a:bodyPr>
          <a:lstStyle/>
          <a:p>
            <a:r>
              <a:rPr lang="en-GB" sz="3000" dirty="0"/>
              <a:t>Principles of assessments.</a:t>
            </a:r>
          </a:p>
          <a:p>
            <a:r>
              <a:rPr lang="en-GB" sz="3000" dirty="0"/>
              <a:t>Information for assessments.</a:t>
            </a:r>
          </a:p>
          <a:p>
            <a:r>
              <a:rPr lang="en-GB" sz="3000" dirty="0"/>
              <a:t>People that may be involved in the assessment.</a:t>
            </a:r>
          </a:p>
          <a:p>
            <a:r>
              <a:rPr lang="en-GB" sz="3000" dirty="0"/>
              <a:t>Difficulties with assessments.</a:t>
            </a:r>
          </a:p>
          <a:p>
            <a:r>
              <a:rPr lang="en-GB" sz="3000" dirty="0"/>
              <a:t>How to support individuals in assessments.</a:t>
            </a:r>
          </a:p>
          <a:p>
            <a:r>
              <a:rPr lang="en-GB" sz="3000" dirty="0"/>
              <a:t>Reasonable adjustments.</a:t>
            </a:r>
          </a:p>
          <a:p>
            <a:endParaRPr lang="en-GB" dirty="0"/>
          </a:p>
          <a:p>
            <a:endParaRPr lang="en-GB" dirty="0"/>
          </a:p>
        </p:txBody>
      </p:sp>
      <p:sp>
        <p:nvSpPr>
          <p:cNvPr id="6" name="Slide Number Placeholder 3">
            <a:extLst>
              <a:ext uri="{FF2B5EF4-FFF2-40B4-BE49-F238E27FC236}">
                <a16:creationId xmlns:a16="http://schemas.microsoft.com/office/drawing/2014/main" id="{87AB22CF-B110-BC41-82E9-30299ED1D33E}"/>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51</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616CB48-DF1C-4141-A0D8-2EA233B16BF1}"/>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3</a:t>
            </a:r>
          </a:p>
        </p:txBody>
      </p:sp>
    </p:spTree>
    <p:extLst>
      <p:ext uri="{BB962C8B-B14F-4D97-AF65-F5344CB8AC3E}">
        <p14:creationId xmlns:p14="http://schemas.microsoft.com/office/powerpoint/2010/main" val="4195230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456"/>
            <a:ext cx="10972800" cy="1143000"/>
          </a:xfrm>
        </p:spPr>
        <p:txBody>
          <a:bodyPr>
            <a:noAutofit/>
          </a:bodyPr>
          <a:lstStyle/>
          <a:p>
            <a:r>
              <a:rPr lang="en-GB" dirty="0"/>
              <a:t>Principles of assessment</a:t>
            </a:r>
          </a:p>
        </p:txBody>
      </p:sp>
      <p:sp>
        <p:nvSpPr>
          <p:cNvPr id="3" name="Content Placeholder 2"/>
          <p:cNvSpPr>
            <a:spLocks noGrp="1"/>
          </p:cNvSpPr>
          <p:nvPr>
            <p:ph idx="1"/>
          </p:nvPr>
        </p:nvSpPr>
        <p:spPr>
          <a:xfrm>
            <a:off x="1070980" y="1759626"/>
            <a:ext cx="10647255" cy="4525963"/>
          </a:xfrm>
        </p:spPr>
        <p:txBody>
          <a:bodyPr>
            <a:noAutofit/>
          </a:bodyPr>
          <a:lstStyle/>
          <a:p>
            <a:pPr>
              <a:lnSpc>
                <a:spcPct val="110000"/>
              </a:lnSpc>
            </a:pPr>
            <a:r>
              <a:rPr lang="en-GB" sz="2800" dirty="0"/>
              <a:t>Mild intellectual disability and reasonable verbal communication skills: assessment is similar to the general population.</a:t>
            </a:r>
          </a:p>
          <a:p>
            <a:pPr>
              <a:lnSpc>
                <a:spcPct val="110000"/>
              </a:lnSpc>
              <a:spcAft>
                <a:spcPts val="600"/>
              </a:spcAft>
            </a:pPr>
            <a:r>
              <a:rPr lang="en-GB" sz="2800" dirty="0"/>
              <a:t>Severe intellectual disability and limited communication skills: rely on changes in behaviour and the observations of others.</a:t>
            </a:r>
          </a:p>
          <a:p>
            <a:pPr marL="0" indent="0">
              <a:lnSpc>
                <a:spcPct val="110000"/>
              </a:lnSpc>
              <a:buNone/>
            </a:pPr>
            <a:r>
              <a:rPr lang="en-GB" sz="2800" dirty="0"/>
              <a:t>We must always consider possible underlying physical illness – may contribute to changes in behaviour and functioning.</a:t>
            </a:r>
          </a:p>
        </p:txBody>
      </p:sp>
      <p:sp>
        <p:nvSpPr>
          <p:cNvPr id="6" name="Slide Number Placeholder 3">
            <a:extLst>
              <a:ext uri="{FF2B5EF4-FFF2-40B4-BE49-F238E27FC236}">
                <a16:creationId xmlns:a16="http://schemas.microsoft.com/office/drawing/2014/main" id="{10395903-4389-5C40-A10C-ADCB66DD3E58}"/>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52</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6838DB-4E94-4144-9121-72C81EAFE9B3}"/>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3</a:t>
            </a:r>
          </a:p>
        </p:txBody>
      </p:sp>
    </p:spTree>
    <p:extLst>
      <p:ext uri="{BB962C8B-B14F-4D97-AF65-F5344CB8AC3E}">
        <p14:creationId xmlns:p14="http://schemas.microsoft.com/office/powerpoint/2010/main" val="39409929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148" y="191923"/>
            <a:ext cx="10972800" cy="1143000"/>
          </a:xfrm>
        </p:spPr>
        <p:txBody>
          <a:bodyPr>
            <a:noAutofit/>
          </a:bodyPr>
          <a:lstStyle/>
          <a:p>
            <a:r>
              <a:rPr lang="en-GB" dirty="0"/>
              <a:t>Assessment</a:t>
            </a:r>
          </a:p>
        </p:txBody>
      </p:sp>
      <p:sp>
        <p:nvSpPr>
          <p:cNvPr id="3" name="Content Placeholder 2"/>
          <p:cNvSpPr>
            <a:spLocks noGrp="1"/>
          </p:cNvSpPr>
          <p:nvPr>
            <p:ph idx="1"/>
          </p:nvPr>
        </p:nvSpPr>
        <p:spPr>
          <a:xfrm>
            <a:off x="520148" y="1344634"/>
            <a:ext cx="11414391" cy="4772854"/>
          </a:xfrm>
        </p:spPr>
        <p:txBody>
          <a:bodyPr>
            <a:noAutofit/>
          </a:bodyPr>
          <a:lstStyle/>
          <a:p>
            <a:r>
              <a:rPr lang="en-GB" sz="2400" dirty="0"/>
              <a:t>It is important that a thorough assessment is completed if you have concerns about a person with an intellectual disability. </a:t>
            </a:r>
          </a:p>
          <a:p>
            <a:r>
              <a:rPr lang="en-GB" sz="2400" dirty="0"/>
              <a:t>Clinicians will often rely on individual accounts and reporting of symptoms which some people with an intellectual disability will find more difficult to do. </a:t>
            </a:r>
          </a:p>
          <a:p>
            <a:r>
              <a:rPr lang="en-GB" sz="2400" dirty="0"/>
              <a:t>Support is vital to ensure that communication is appropriate to the individual and that they have been given sufficient time to understand and reply to questions. </a:t>
            </a:r>
          </a:p>
          <a:p>
            <a:r>
              <a:rPr lang="en-GB" sz="2400" dirty="0"/>
              <a:t>Additionally, you may be required to complete observations of particular behaviours over a period of time to notice any changes and to understand the function of a particular behaviour. </a:t>
            </a:r>
          </a:p>
          <a:p>
            <a:r>
              <a:rPr lang="en-GB" sz="2400" dirty="0"/>
              <a:t>A physical health check should also be completed to rule out any physical causes for the changes. </a:t>
            </a:r>
          </a:p>
        </p:txBody>
      </p:sp>
      <p:sp>
        <p:nvSpPr>
          <p:cNvPr id="6" name="Slide Number Placeholder 3">
            <a:extLst>
              <a:ext uri="{FF2B5EF4-FFF2-40B4-BE49-F238E27FC236}">
                <a16:creationId xmlns:a16="http://schemas.microsoft.com/office/drawing/2014/main" id="{A19056F4-09E5-6546-A31C-41535537B2CD}"/>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53</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D91C303-AA23-C143-AE98-413C30A7755F}"/>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3</a:t>
            </a:r>
          </a:p>
        </p:txBody>
      </p:sp>
    </p:spTree>
    <p:extLst>
      <p:ext uri="{BB962C8B-B14F-4D97-AF65-F5344CB8AC3E}">
        <p14:creationId xmlns:p14="http://schemas.microsoft.com/office/powerpoint/2010/main" val="22847998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Case study: Mohammed</a:t>
            </a:r>
          </a:p>
        </p:txBody>
      </p:sp>
      <p:sp>
        <p:nvSpPr>
          <p:cNvPr id="5" name="Slide Number Placeholder 3">
            <a:extLst>
              <a:ext uri="{FF2B5EF4-FFF2-40B4-BE49-F238E27FC236}">
                <a16:creationId xmlns:a16="http://schemas.microsoft.com/office/drawing/2014/main" id="{DA116B9B-48D0-6549-9E0C-D8CD5C272A6D}"/>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54</a:t>
            </a:fld>
            <a:endParaRPr lang="en-GB" sz="16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AA1AC35-9AA6-8449-9589-577685DF8D75}"/>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3</a:t>
            </a:r>
          </a:p>
        </p:txBody>
      </p:sp>
      <p:sp>
        <p:nvSpPr>
          <p:cNvPr id="3" name="TextBox 2">
            <a:extLst>
              <a:ext uri="{FF2B5EF4-FFF2-40B4-BE49-F238E27FC236}">
                <a16:creationId xmlns:a16="http://schemas.microsoft.com/office/drawing/2014/main" id="{D03D81BE-FEEC-3143-A07B-AFD16951A5D5}"/>
              </a:ext>
            </a:extLst>
          </p:cNvPr>
          <p:cNvSpPr txBox="1"/>
          <p:nvPr/>
        </p:nvSpPr>
        <p:spPr>
          <a:xfrm>
            <a:off x="2209226" y="1785362"/>
            <a:ext cx="8623684" cy="3970318"/>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Mohammed has an intellectual disability. You accompany Mohammed to an appointment with the Mental Health Learning Disability Team. The clinician asks Mohammed ‘Can you tell me why you have been asked to come to your appointment today?’. Mohammed indicates that he does not understand the question and turns to his support worker. As a support worker, what could you do to support Mohammed to understand what is being asked?</a:t>
            </a:r>
          </a:p>
        </p:txBody>
      </p:sp>
    </p:spTree>
    <p:extLst>
      <p:ext uri="{BB962C8B-B14F-4D97-AF65-F5344CB8AC3E}">
        <p14:creationId xmlns:p14="http://schemas.microsoft.com/office/powerpoint/2010/main" val="19262342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060" y="417558"/>
            <a:ext cx="10972800" cy="1143000"/>
          </a:xfrm>
        </p:spPr>
        <p:txBody>
          <a:bodyPr>
            <a:noAutofit/>
          </a:bodyPr>
          <a:lstStyle/>
          <a:p>
            <a:r>
              <a:rPr lang="en-GB" dirty="0"/>
              <a:t>Information needed for assessment (I)</a:t>
            </a:r>
          </a:p>
        </p:txBody>
      </p:sp>
      <p:sp>
        <p:nvSpPr>
          <p:cNvPr id="3" name="Content Placeholder 2"/>
          <p:cNvSpPr>
            <a:spLocks noGrp="1"/>
          </p:cNvSpPr>
          <p:nvPr>
            <p:ph idx="1"/>
          </p:nvPr>
        </p:nvSpPr>
        <p:spPr>
          <a:xfrm>
            <a:off x="979798" y="1780695"/>
            <a:ext cx="10560062" cy="4525963"/>
          </a:xfrm>
        </p:spPr>
        <p:txBody>
          <a:bodyPr/>
          <a:lstStyle/>
          <a:p>
            <a:r>
              <a:rPr lang="en-GB" sz="3000" dirty="0"/>
              <a:t>Information about the person’s history and current state/situation should be gathered from a number of sources – service users, family, staff, clinicians, case notes.</a:t>
            </a:r>
          </a:p>
          <a:p>
            <a:r>
              <a:rPr lang="en-GB" sz="3000" dirty="0"/>
              <a:t>The assessment should be holistic and should be based </a:t>
            </a:r>
            <a:br>
              <a:rPr lang="en-GB" sz="3000" dirty="0"/>
            </a:br>
            <a:r>
              <a:rPr lang="en-GB" sz="3000" dirty="0"/>
              <a:t>on the bio-psycho-social model.</a:t>
            </a:r>
          </a:p>
          <a:p>
            <a:r>
              <a:rPr lang="en-GB" sz="3000" dirty="0"/>
              <a:t>Assessment should consider factors contributing to the development of the illness.</a:t>
            </a:r>
          </a:p>
        </p:txBody>
      </p:sp>
      <p:sp>
        <p:nvSpPr>
          <p:cNvPr id="6" name="Slide Number Placeholder 3">
            <a:extLst>
              <a:ext uri="{FF2B5EF4-FFF2-40B4-BE49-F238E27FC236}">
                <a16:creationId xmlns:a16="http://schemas.microsoft.com/office/drawing/2014/main" id="{7AC1BFBA-8FC0-5241-9B51-AF3880BD557F}"/>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55</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7280C5B-B30C-A64E-925C-2A367F011DA7}"/>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3</a:t>
            </a:r>
          </a:p>
        </p:txBody>
      </p:sp>
    </p:spTree>
    <p:extLst>
      <p:ext uri="{BB962C8B-B14F-4D97-AF65-F5344CB8AC3E}">
        <p14:creationId xmlns:p14="http://schemas.microsoft.com/office/powerpoint/2010/main" val="31025237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67864"/>
            <a:ext cx="10972800" cy="1143000"/>
          </a:xfrm>
        </p:spPr>
        <p:txBody>
          <a:bodyPr>
            <a:noAutofit/>
          </a:bodyPr>
          <a:lstStyle/>
          <a:p>
            <a:r>
              <a:rPr lang="en-GB" dirty="0"/>
              <a:t>Information needed for assessment (II)</a:t>
            </a:r>
          </a:p>
        </p:txBody>
      </p:sp>
      <p:sp>
        <p:nvSpPr>
          <p:cNvPr id="3" name="Content Placeholder 2"/>
          <p:cNvSpPr>
            <a:spLocks noGrp="1"/>
          </p:cNvSpPr>
          <p:nvPr>
            <p:ph sz="half" idx="1"/>
          </p:nvPr>
        </p:nvSpPr>
        <p:spPr>
          <a:xfrm>
            <a:off x="729622" y="1654615"/>
            <a:ext cx="5005170" cy="4525963"/>
          </a:xfrm>
        </p:spPr>
        <p:txBody>
          <a:bodyPr>
            <a:noAutofit/>
          </a:bodyPr>
          <a:lstStyle/>
          <a:p>
            <a:r>
              <a:rPr lang="en-GB" sz="2400" dirty="0"/>
              <a:t>Mental health symptoms and experiences. </a:t>
            </a:r>
          </a:p>
          <a:p>
            <a:r>
              <a:rPr lang="en-GB" sz="2400" dirty="0"/>
              <a:t>Feelings, thoughts and actions. </a:t>
            </a:r>
          </a:p>
          <a:p>
            <a:r>
              <a:rPr lang="en-GB" sz="2400" dirty="0"/>
              <a:t>Physical health and wellbeing. </a:t>
            </a:r>
          </a:p>
          <a:p>
            <a:r>
              <a:rPr lang="en-GB" sz="2400" dirty="0"/>
              <a:t>Housing and financial circumstances. </a:t>
            </a:r>
          </a:p>
          <a:p>
            <a:r>
              <a:rPr lang="en-GB" sz="2400" dirty="0"/>
              <a:t>Employment and training needs. </a:t>
            </a:r>
          </a:p>
          <a:p>
            <a:r>
              <a:rPr lang="en-GB" sz="2400" dirty="0"/>
              <a:t>Family/social relationships.</a:t>
            </a:r>
          </a:p>
          <a:p>
            <a:r>
              <a:rPr lang="en-GB" sz="2400" dirty="0"/>
              <a:t>Family history. </a:t>
            </a:r>
          </a:p>
        </p:txBody>
      </p:sp>
      <p:sp>
        <p:nvSpPr>
          <p:cNvPr id="4" name="Content Placeholder 3"/>
          <p:cNvSpPr>
            <a:spLocks noGrp="1"/>
          </p:cNvSpPr>
          <p:nvPr>
            <p:ph sz="half" idx="2"/>
          </p:nvPr>
        </p:nvSpPr>
        <p:spPr>
          <a:xfrm>
            <a:off x="5826642" y="1635108"/>
            <a:ext cx="6123431" cy="4525963"/>
          </a:xfrm>
        </p:spPr>
        <p:txBody>
          <a:bodyPr>
            <a:noAutofit/>
          </a:bodyPr>
          <a:lstStyle/>
          <a:p>
            <a:r>
              <a:rPr lang="en-GB" sz="2400" dirty="0"/>
              <a:t>Culture and ethnic background. </a:t>
            </a:r>
          </a:p>
          <a:p>
            <a:r>
              <a:rPr lang="en-GB" sz="2400" dirty="0"/>
              <a:t>Gender and sexuality. </a:t>
            </a:r>
          </a:p>
          <a:p>
            <a:r>
              <a:rPr lang="en-GB" sz="2400" dirty="0"/>
              <a:t>Drug or alcohol use.</a:t>
            </a:r>
          </a:p>
          <a:p>
            <a:r>
              <a:rPr lang="en-GB" sz="2400" dirty="0"/>
              <a:t>Past experiences, especially of similar problems. </a:t>
            </a:r>
          </a:p>
          <a:p>
            <a:r>
              <a:rPr lang="en-GB" sz="2400" dirty="0"/>
              <a:t>Risk issues.</a:t>
            </a:r>
          </a:p>
          <a:p>
            <a:r>
              <a:rPr lang="en-GB" sz="2400" dirty="0"/>
              <a:t>Dependants. </a:t>
            </a:r>
          </a:p>
          <a:p>
            <a:r>
              <a:rPr lang="en-GB" sz="2400" dirty="0"/>
              <a:t>Strengths/skills and what helps you best. </a:t>
            </a:r>
          </a:p>
          <a:p>
            <a:r>
              <a:rPr lang="en-GB" sz="2400" dirty="0"/>
              <a:t>Hopes and aspirations for the future. </a:t>
            </a:r>
          </a:p>
          <a:p>
            <a:endParaRPr lang="en-GB" dirty="0"/>
          </a:p>
        </p:txBody>
      </p:sp>
      <p:sp>
        <p:nvSpPr>
          <p:cNvPr id="7" name="Slide Number Placeholder 3">
            <a:extLst>
              <a:ext uri="{FF2B5EF4-FFF2-40B4-BE49-F238E27FC236}">
                <a16:creationId xmlns:a16="http://schemas.microsoft.com/office/drawing/2014/main" id="{10797F31-4041-934B-B5CE-4A08F5B77923}"/>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56</a:t>
            </a:fld>
            <a:endParaRPr lang="en-GB" sz="1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123FC02-89E7-5C4A-BD90-CD6BEB7E5E1B}"/>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3</a:t>
            </a:r>
          </a:p>
        </p:txBody>
      </p:sp>
    </p:spTree>
    <p:extLst>
      <p:ext uri="{BB962C8B-B14F-4D97-AF65-F5344CB8AC3E}">
        <p14:creationId xmlns:p14="http://schemas.microsoft.com/office/powerpoint/2010/main" val="18860763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0979" y="1007225"/>
            <a:ext cx="10319630" cy="882800"/>
          </a:xfrm>
        </p:spPr>
        <p:txBody>
          <a:bodyPr>
            <a:noAutofit/>
          </a:bodyPr>
          <a:lstStyle/>
          <a:p>
            <a:r>
              <a:rPr lang="en-GB" dirty="0"/>
              <a:t>People that may be involved in assessment and treatment</a:t>
            </a:r>
            <a:br>
              <a:rPr lang="en-GB" sz="4600" dirty="0"/>
            </a:br>
            <a:endParaRPr lang="en-GB" sz="4600" dirty="0"/>
          </a:p>
        </p:txBody>
      </p:sp>
      <p:sp>
        <p:nvSpPr>
          <p:cNvPr id="3" name="Content Placeholder 2"/>
          <p:cNvSpPr>
            <a:spLocks noGrp="1"/>
          </p:cNvSpPr>
          <p:nvPr>
            <p:ph idx="1"/>
          </p:nvPr>
        </p:nvSpPr>
        <p:spPr>
          <a:xfrm>
            <a:off x="2154528" y="2009297"/>
            <a:ext cx="7834481" cy="3974062"/>
          </a:xfrm>
        </p:spPr>
        <p:txBody>
          <a:bodyPr>
            <a:normAutofit lnSpcReduction="10000"/>
          </a:bodyPr>
          <a:lstStyle/>
          <a:p>
            <a:pPr lvl="1"/>
            <a:r>
              <a:rPr lang="en-GB" dirty="0"/>
              <a:t>The person themselves.</a:t>
            </a:r>
          </a:p>
          <a:p>
            <a:pPr lvl="1"/>
            <a:r>
              <a:rPr lang="en-GB" dirty="0"/>
              <a:t>Family and carers.</a:t>
            </a:r>
          </a:p>
          <a:p>
            <a:pPr lvl="1"/>
            <a:r>
              <a:rPr lang="en-GB" dirty="0"/>
              <a:t>Psychiatrists. </a:t>
            </a:r>
          </a:p>
          <a:p>
            <a:pPr lvl="1"/>
            <a:r>
              <a:rPr lang="en-GB" dirty="0"/>
              <a:t>Nurses. </a:t>
            </a:r>
          </a:p>
          <a:p>
            <a:pPr lvl="1"/>
            <a:r>
              <a:rPr lang="en-GB" dirty="0"/>
              <a:t>Social workers.</a:t>
            </a:r>
          </a:p>
          <a:p>
            <a:pPr lvl="1"/>
            <a:r>
              <a:rPr lang="en-GB" dirty="0"/>
              <a:t>Psychologists and behaviour support. </a:t>
            </a:r>
          </a:p>
          <a:p>
            <a:pPr lvl="1"/>
            <a:r>
              <a:rPr lang="en-GB" dirty="0"/>
              <a:t>Occupational therapists (OTs).</a:t>
            </a:r>
          </a:p>
          <a:p>
            <a:pPr lvl="1"/>
            <a:r>
              <a:rPr lang="en-GB" dirty="0"/>
              <a:t>Speech and language therapists (SLTs).</a:t>
            </a:r>
          </a:p>
        </p:txBody>
      </p:sp>
      <p:sp>
        <p:nvSpPr>
          <p:cNvPr id="6" name="Slide Number Placeholder 3">
            <a:extLst>
              <a:ext uri="{FF2B5EF4-FFF2-40B4-BE49-F238E27FC236}">
                <a16:creationId xmlns:a16="http://schemas.microsoft.com/office/drawing/2014/main" id="{E8B2FF38-CD01-4E4D-AA28-3D868C96F2EE}"/>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57</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BD6C582-73C1-3249-919B-095B8615D76B}"/>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3</a:t>
            </a:r>
          </a:p>
        </p:txBody>
      </p:sp>
    </p:spTree>
    <p:extLst>
      <p:ext uri="{BB962C8B-B14F-4D97-AF65-F5344CB8AC3E}">
        <p14:creationId xmlns:p14="http://schemas.microsoft.com/office/powerpoint/2010/main" val="35428343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42110"/>
            <a:ext cx="10972800" cy="1143000"/>
          </a:xfrm>
        </p:spPr>
        <p:txBody>
          <a:bodyPr>
            <a:noAutofit/>
          </a:bodyPr>
          <a:lstStyle/>
          <a:p>
            <a:r>
              <a:rPr lang="en-GB" dirty="0"/>
              <a:t>Person with an intellectual disability</a:t>
            </a:r>
          </a:p>
        </p:txBody>
      </p:sp>
      <p:sp>
        <p:nvSpPr>
          <p:cNvPr id="3" name="Content Placeholder 2"/>
          <p:cNvSpPr>
            <a:spLocks noGrp="1"/>
          </p:cNvSpPr>
          <p:nvPr>
            <p:ph idx="1"/>
          </p:nvPr>
        </p:nvSpPr>
        <p:spPr>
          <a:xfrm>
            <a:off x="749569" y="1721280"/>
            <a:ext cx="11084511" cy="4700786"/>
          </a:xfrm>
        </p:spPr>
        <p:txBody>
          <a:bodyPr>
            <a:noAutofit/>
          </a:bodyPr>
          <a:lstStyle/>
          <a:p>
            <a:r>
              <a:rPr lang="en-GB" sz="2600" dirty="0"/>
              <a:t>Involving the person is the most important part of any assessment </a:t>
            </a:r>
            <a:br>
              <a:rPr lang="en-GB" sz="2600" dirty="0"/>
            </a:br>
            <a:r>
              <a:rPr lang="en-GB" sz="2600" dirty="0"/>
              <a:t>or treatment.</a:t>
            </a:r>
          </a:p>
          <a:p>
            <a:r>
              <a:rPr lang="en-GB" sz="2600" dirty="0"/>
              <a:t>The person must be encouraged and supported to talk to relevant professionals about what they are experiencing.</a:t>
            </a:r>
          </a:p>
          <a:p>
            <a:r>
              <a:rPr lang="en-GB" sz="2600" dirty="0"/>
              <a:t>The person must be supported to understand the treatment and other options that are available to them and supported to make choices.</a:t>
            </a:r>
          </a:p>
          <a:p>
            <a:r>
              <a:rPr lang="en-GB" sz="2600" dirty="0"/>
              <a:t>They should be provided with a variety of communication resources to enable them to actively participate in these conversations and planning, implementing and evaluating/reviewing treatment and support.</a:t>
            </a:r>
          </a:p>
        </p:txBody>
      </p:sp>
      <p:sp>
        <p:nvSpPr>
          <p:cNvPr id="6" name="Slide Number Placeholder 3">
            <a:extLst>
              <a:ext uri="{FF2B5EF4-FFF2-40B4-BE49-F238E27FC236}">
                <a16:creationId xmlns:a16="http://schemas.microsoft.com/office/drawing/2014/main" id="{F8C240FA-17E4-1B4F-8353-E2B5E3A1D55F}"/>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58</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6CD11AA-825E-1A42-B29C-CE04E94F6E1D}"/>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3</a:t>
            </a:r>
          </a:p>
        </p:txBody>
      </p:sp>
    </p:spTree>
    <p:extLst>
      <p:ext uri="{BB962C8B-B14F-4D97-AF65-F5344CB8AC3E}">
        <p14:creationId xmlns:p14="http://schemas.microsoft.com/office/powerpoint/2010/main" val="8219878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67864"/>
            <a:ext cx="10972800" cy="1143000"/>
          </a:xfrm>
        </p:spPr>
        <p:txBody>
          <a:bodyPr>
            <a:noAutofit/>
          </a:bodyPr>
          <a:lstStyle/>
          <a:p>
            <a:r>
              <a:rPr lang="en-GB" dirty="0"/>
              <a:t>Family and carers</a:t>
            </a:r>
          </a:p>
        </p:txBody>
      </p:sp>
      <p:sp>
        <p:nvSpPr>
          <p:cNvPr id="3" name="Content Placeholder 2"/>
          <p:cNvSpPr>
            <a:spLocks noGrp="1"/>
          </p:cNvSpPr>
          <p:nvPr>
            <p:ph idx="1"/>
          </p:nvPr>
        </p:nvSpPr>
        <p:spPr>
          <a:xfrm>
            <a:off x="1070980" y="1687035"/>
            <a:ext cx="10511420" cy="4117419"/>
          </a:xfrm>
        </p:spPr>
        <p:txBody>
          <a:bodyPr numCol="1"/>
          <a:lstStyle/>
          <a:p>
            <a:r>
              <a:rPr lang="en-GB" sz="3000" dirty="0"/>
              <a:t>Family and carers are the people who will know information about the person and how they communicate.</a:t>
            </a:r>
          </a:p>
          <a:p>
            <a:r>
              <a:rPr lang="en-GB" sz="3000" dirty="0"/>
              <a:t>Family that are closely involved with the person must always be invited to assessment, treatment and reviews.	</a:t>
            </a:r>
          </a:p>
          <a:p>
            <a:r>
              <a:rPr lang="en-GB" sz="3000" dirty="0"/>
              <a:t>Family can also provide information on past relevant issues relating to the support needs of the person.</a:t>
            </a:r>
          </a:p>
        </p:txBody>
      </p:sp>
      <p:sp>
        <p:nvSpPr>
          <p:cNvPr id="6" name="Slide Number Placeholder 3">
            <a:extLst>
              <a:ext uri="{FF2B5EF4-FFF2-40B4-BE49-F238E27FC236}">
                <a16:creationId xmlns:a16="http://schemas.microsoft.com/office/drawing/2014/main" id="{8B636942-12AE-6643-A5CC-0AE5F66C0349}"/>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59</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86E019B-5643-7541-AD5C-E644F033D99B}"/>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3</a:t>
            </a:r>
          </a:p>
        </p:txBody>
      </p:sp>
    </p:spTree>
    <p:extLst>
      <p:ext uri="{BB962C8B-B14F-4D97-AF65-F5344CB8AC3E}">
        <p14:creationId xmlns:p14="http://schemas.microsoft.com/office/powerpoint/2010/main" val="2103431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Learning outcomes</a:t>
            </a:r>
          </a:p>
        </p:txBody>
      </p:sp>
      <p:sp>
        <p:nvSpPr>
          <p:cNvPr id="3" name="Content Placeholder 2"/>
          <p:cNvSpPr>
            <a:spLocks noGrp="1"/>
          </p:cNvSpPr>
          <p:nvPr>
            <p:ph idx="1"/>
          </p:nvPr>
        </p:nvSpPr>
        <p:spPr>
          <a:xfrm>
            <a:off x="842989" y="1752208"/>
            <a:ext cx="10373651" cy="4235638"/>
          </a:xfrm>
        </p:spPr>
        <p:txBody>
          <a:bodyPr>
            <a:noAutofit/>
          </a:bodyPr>
          <a:lstStyle/>
          <a:p>
            <a:r>
              <a:rPr lang="en-GB" sz="2400" dirty="0"/>
              <a:t>To have an understanding of what mental health is and some common mental illnesses and how they affect people with intellectual disabilities.</a:t>
            </a:r>
          </a:p>
          <a:p>
            <a:r>
              <a:rPr lang="en-GB" sz="2400" dirty="0"/>
              <a:t>To understand the different assessment and treatment strategies to support people with mental illness including medication and psychological therapies.</a:t>
            </a:r>
          </a:p>
          <a:p>
            <a:r>
              <a:rPr lang="en-GB" sz="2400" dirty="0"/>
              <a:t>To understand the recovery process and the delivery of specialist mental health care for people with intellectual disability.</a:t>
            </a:r>
          </a:p>
          <a:p>
            <a:r>
              <a:rPr lang="en-GB" sz="2400" dirty="0"/>
              <a:t>To understand the roles and responsibilities of relevant professionals.</a:t>
            </a:r>
          </a:p>
          <a:p>
            <a:r>
              <a:rPr lang="en-GB" sz="2400" dirty="0"/>
              <a:t>To understand the perspectives of the service user and self-help groups.</a:t>
            </a:r>
          </a:p>
        </p:txBody>
      </p:sp>
      <p:sp>
        <p:nvSpPr>
          <p:cNvPr id="7" name="Slide Number Placeholder 3">
            <a:extLst>
              <a:ext uri="{FF2B5EF4-FFF2-40B4-BE49-F238E27FC236}">
                <a16:creationId xmlns:a16="http://schemas.microsoft.com/office/drawing/2014/main" id="{52251A8B-B394-2D4E-8C79-9555F5B6DF6D}"/>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6</a:t>
            </a:fld>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30356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Advocates</a:t>
            </a:r>
          </a:p>
        </p:txBody>
      </p:sp>
      <p:sp>
        <p:nvSpPr>
          <p:cNvPr id="3" name="Content Placeholder 2"/>
          <p:cNvSpPr>
            <a:spLocks noGrp="1"/>
          </p:cNvSpPr>
          <p:nvPr>
            <p:ph idx="1"/>
          </p:nvPr>
        </p:nvSpPr>
        <p:spPr>
          <a:xfrm>
            <a:off x="1011346" y="1492624"/>
            <a:ext cx="10412896" cy="4525200"/>
          </a:xfrm>
        </p:spPr>
        <p:txBody>
          <a:bodyPr>
            <a:normAutofit/>
          </a:bodyPr>
          <a:lstStyle/>
          <a:p>
            <a:pPr>
              <a:lnSpc>
                <a:spcPct val="110000"/>
              </a:lnSpc>
            </a:pPr>
            <a:r>
              <a:rPr lang="en-GB" sz="3000" dirty="0"/>
              <a:t>The role of an advocate is to offer independent support to those who feel they are not being heard and to ensure they are taken seriously and that their rights are respected </a:t>
            </a:r>
          </a:p>
          <a:p>
            <a:pPr>
              <a:lnSpc>
                <a:spcPct val="110000"/>
              </a:lnSpc>
            </a:pPr>
            <a:r>
              <a:rPr lang="en-GB" sz="3000" dirty="0"/>
              <a:t>They can also assist people to access and understand appropriate information and services</a:t>
            </a:r>
          </a:p>
          <a:p>
            <a:pPr>
              <a:lnSpc>
                <a:spcPct val="110000"/>
              </a:lnSpc>
            </a:pPr>
            <a:r>
              <a:rPr lang="en-GB" sz="3000" dirty="0"/>
              <a:t>Advocates can also support the person and others in resolving conflicts while maintaining the rights and autonomy of the person</a:t>
            </a:r>
          </a:p>
        </p:txBody>
      </p:sp>
      <p:sp>
        <p:nvSpPr>
          <p:cNvPr id="6" name="Slide Number Placeholder 3">
            <a:extLst>
              <a:ext uri="{FF2B5EF4-FFF2-40B4-BE49-F238E27FC236}">
                <a16:creationId xmlns:a16="http://schemas.microsoft.com/office/drawing/2014/main" id="{67DB9796-1994-2448-A612-BD50CED7EC04}"/>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60</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5976E44-E38B-D24B-812F-A60F85D7FB56}"/>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3</a:t>
            </a:r>
          </a:p>
        </p:txBody>
      </p:sp>
    </p:spTree>
    <p:extLst>
      <p:ext uri="{BB962C8B-B14F-4D97-AF65-F5344CB8AC3E}">
        <p14:creationId xmlns:p14="http://schemas.microsoft.com/office/powerpoint/2010/main" val="37337247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34882"/>
            <a:ext cx="10972800" cy="1143000"/>
          </a:xfrm>
        </p:spPr>
        <p:txBody>
          <a:bodyPr>
            <a:noAutofit/>
          </a:bodyPr>
          <a:lstStyle/>
          <a:p>
            <a:r>
              <a:rPr lang="en-GB" dirty="0"/>
              <a:t>Psychiatrists</a:t>
            </a:r>
          </a:p>
        </p:txBody>
      </p:sp>
      <p:sp>
        <p:nvSpPr>
          <p:cNvPr id="3" name="Content Placeholder 2"/>
          <p:cNvSpPr>
            <a:spLocks noGrp="1"/>
          </p:cNvSpPr>
          <p:nvPr>
            <p:ph idx="1"/>
          </p:nvPr>
        </p:nvSpPr>
        <p:spPr>
          <a:xfrm>
            <a:off x="1454427" y="1421069"/>
            <a:ext cx="9796670" cy="4525963"/>
          </a:xfrm>
        </p:spPr>
        <p:txBody>
          <a:bodyPr>
            <a:normAutofit lnSpcReduction="10000"/>
          </a:bodyPr>
          <a:lstStyle/>
          <a:p>
            <a:pPr>
              <a:lnSpc>
                <a:spcPct val="110000"/>
              </a:lnSpc>
            </a:pPr>
            <a:r>
              <a:rPr lang="en-GB" sz="3000" dirty="0"/>
              <a:t>A psychiatrist has completed full medical training before they specialise in psychiatry</a:t>
            </a:r>
          </a:p>
          <a:p>
            <a:pPr>
              <a:lnSpc>
                <a:spcPct val="110000"/>
              </a:lnSpc>
            </a:pPr>
            <a:r>
              <a:rPr lang="en-GB" sz="3000" dirty="0"/>
              <a:t>They work as part of a multi-disciplinary team in supporting people with mental health problems</a:t>
            </a:r>
          </a:p>
          <a:p>
            <a:pPr>
              <a:lnSpc>
                <a:spcPct val="110000"/>
              </a:lnSpc>
            </a:pPr>
            <a:r>
              <a:rPr lang="en-GB" sz="3000" dirty="0"/>
              <a:t>Psychiatrists will assess an individual’s mental state, make a diagnosis, prescribe medication and provide follow up appointments and medication reviews. They will likely liaise with GPs and other doctors who may be involved in the person’s care</a:t>
            </a:r>
          </a:p>
          <a:p>
            <a:endParaRPr lang="en-GB" sz="3000" dirty="0"/>
          </a:p>
          <a:p>
            <a:endParaRPr lang="en-GB" dirty="0"/>
          </a:p>
        </p:txBody>
      </p:sp>
      <p:sp>
        <p:nvSpPr>
          <p:cNvPr id="6" name="Slide Number Placeholder 3">
            <a:extLst>
              <a:ext uri="{FF2B5EF4-FFF2-40B4-BE49-F238E27FC236}">
                <a16:creationId xmlns:a16="http://schemas.microsoft.com/office/drawing/2014/main" id="{981FFD6A-0FEF-A34E-BB9A-18088BDCADCE}"/>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61</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7DFDF97-D1C4-F546-B1AA-74AF78FC9D24}"/>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3</a:t>
            </a:r>
          </a:p>
        </p:txBody>
      </p:sp>
    </p:spTree>
    <p:extLst>
      <p:ext uri="{BB962C8B-B14F-4D97-AF65-F5344CB8AC3E}">
        <p14:creationId xmlns:p14="http://schemas.microsoft.com/office/powerpoint/2010/main" val="13054622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44821"/>
            <a:ext cx="10972800" cy="1143000"/>
          </a:xfrm>
        </p:spPr>
        <p:txBody>
          <a:bodyPr>
            <a:normAutofit/>
          </a:bodyPr>
          <a:lstStyle/>
          <a:p>
            <a:r>
              <a:rPr lang="en-GB" dirty="0"/>
              <a:t>Nurses</a:t>
            </a:r>
          </a:p>
        </p:txBody>
      </p:sp>
      <p:sp>
        <p:nvSpPr>
          <p:cNvPr id="3" name="Content Placeholder 2"/>
          <p:cNvSpPr>
            <a:spLocks noGrp="1"/>
          </p:cNvSpPr>
          <p:nvPr>
            <p:ph idx="1"/>
          </p:nvPr>
        </p:nvSpPr>
        <p:spPr>
          <a:xfrm>
            <a:off x="1522977" y="1405750"/>
            <a:ext cx="9593259" cy="4656027"/>
          </a:xfrm>
        </p:spPr>
        <p:txBody>
          <a:bodyPr>
            <a:normAutofit/>
          </a:bodyPr>
          <a:lstStyle/>
          <a:p>
            <a:pPr>
              <a:lnSpc>
                <a:spcPts val="3260"/>
              </a:lnSpc>
            </a:pPr>
            <a:r>
              <a:rPr lang="en-GB" sz="2800" dirty="0"/>
              <a:t>Nurse work as part of the multi-professional team to assess mental and physical health and wellbeing</a:t>
            </a:r>
          </a:p>
          <a:p>
            <a:pPr>
              <a:lnSpc>
                <a:spcPts val="3260"/>
              </a:lnSpc>
            </a:pPr>
            <a:r>
              <a:rPr lang="en-GB" sz="2800" dirty="0"/>
              <a:t>Learning disability and mental health nurses assess, monitor and review behaviours and mental state and offer interventions around medication management, individualised care plans and health promotion. They also co-ordinate care around the person</a:t>
            </a:r>
          </a:p>
          <a:p>
            <a:pPr>
              <a:lnSpc>
                <a:spcPts val="3260"/>
              </a:lnSpc>
            </a:pPr>
            <a:r>
              <a:rPr lang="en-GB" sz="2800" dirty="0"/>
              <a:t>Community mental health nurses play a major role in supporting people to remain at home while on treatment instead of in hospital</a:t>
            </a:r>
          </a:p>
          <a:p>
            <a:endParaRPr lang="en-GB" dirty="0"/>
          </a:p>
          <a:p>
            <a:pPr marL="0" indent="0">
              <a:buNone/>
            </a:pPr>
            <a:endParaRPr lang="en-GB" dirty="0"/>
          </a:p>
        </p:txBody>
      </p:sp>
      <p:sp>
        <p:nvSpPr>
          <p:cNvPr id="6" name="Slide Number Placeholder 3">
            <a:extLst>
              <a:ext uri="{FF2B5EF4-FFF2-40B4-BE49-F238E27FC236}">
                <a16:creationId xmlns:a16="http://schemas.microsoft.com/office/drawing/2014/main" id="{DBAAD468-736B-8A4B-A8AF-E8ED23B32EA9}"/>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62</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8FD438A-77D8-6944-864A-1BEE95F6B1F4}"/>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3</a:t>
            </a:r>
          </a:p>
        </p:txBody>
      </p:sp>
    </p:spTree>
    <p:extLst>
      <p:ext uri="{BB962C8B-B14F-4D97-AF65-F5344CB8AC3E}">
        <p14:creationId xmlns:p14="http://schemas.microsoft.com/office/powerpoint/2010/main" val="24972216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Social workers</a:t>
            </a:r>
          </a:p>
        </p:txBody>
      </p:sp>
      <p:sp>
        <p:nvSpPr>
          <p:cNvPr id="3" name="Content Placeholder 2"/>
          <p:cNvSpPr>
            <a:spLocks noGrp="1"/>
          </p:cNvSpPr>
          <p:nvPr>
            <p:ph idx="1"/>
          </p:nvPr>
        </p:nvSpPr>
        <p:spPr>
          <a:xfrm>
            <a:off x="1070980" y="1620776"/>
            <a:ext cx="10069129" cy="4194310"/>
          </a:xfrm>
        </p:spPr>
        <p:txBody>
          <a:bodyPr>
            <a:normAutofit fontScale="92500"/>
          </a:bodyPr>
          <a:lstStyle/>
          <a:p>
            <a:r>
              <a:rPr lang="en-GB" sz="3000" dirty="0"/>
              <a:t>Social workers help assess the individual’s needs and find suitable accommodation, care and support and funding for these. They also play a leading role in safeguarding people. </a:t>
            </a:r>
          </a:p>
          <a:p>
            <a:r>
              <a:rPr lang="en-GB" sz="3000" dirty="0"/>
              <a:t>A social worker will also assess the person’s social situation and how this is impacting or contributing to the mental health problem. </a:t>
            </a:r>
          </a:p>
          <a:p>
            <a:r>
              <a:rPr lang="en-GB" sz="3000" dirty="0"/>
              <a:t>It may involve looking at where the person lives, daytime activities and opportunities, education, finances and vulnerability issues.</a:t>
            </a:r>
            <a:endParaRPr lang="en-GB" dirty="0"/>
          </a:p>
          <a:p>
            <a:pPr marL="0" indent="0">
              <a:buNone/>
            </a:pPr>
            <a:endParaRPr lang="en-GB" dirty="0"/>
          </a:p>
        </p:txBody>
      </p:sp>
      <p:sp>
        <p:nvSpPr>
          <p:cNvPr id="6" name="Slide Number Placeholder 3">
            <a:extLst>
              <a:ext uri="{FF2B5EF4-FFF2-40B4-BE49-F238E27FC236}">
                <a16:creationId xmlns:a16="http://schemas.microsoft.com/office/drawing/2014/main" id="{0660940B-B01E-8E44-AFFF-030285FD2CD6}"/>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63</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8EA086E-2CEA-2A42-8B8B-69037504BB5C}"/>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3</a:t>
            </a:r>
          </a:p>
        </p:txBody>
      </p:sp>
    </p:spTree>
    <p:extLst>
      <p:ext uri="{BB962C8B-B14F-4D97-AF65-F5344CB8AC3E}">
        <p14:creationId xmlns:p14="http://schemas.microsoft.com/office/powerpoint/2010/main" val="12931206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57544"/>
            <a:ext cx="10972800" cy="1490154"/>
          </a:xfrm>
        </p:spPr>
        <p:txBody>
          <a:bodyPr>
            <a:noAutofit/>
          </a:bodyPr>
          <a:lstStyle/>
          <a:p>
            <a:r>
              <a:rPr lang="en-GB" dirty="0"/>
              <a:t>Psychologists and behaviour </a:t>
            </a:r>
            <a:br>
              <a:rPr lang="en-GB" dirty="0"/>
            </a:br>
            <a:r>
              <a:rPr lang="en-GB" dirty="0"/>
              <a:t>support services</a:t>
            </a:r>
          </a:p>
        </p:txBody>
      </p:sp>
      <p:sp>
        <p:nvSpPr>
          <p:cNvPr id="3" name="Content Placeholder 2"/>
          <p:cNvSpPr>
            <a:spLocks noGrp="1"/>
          </p:cNvSpPr>
          <p:nvPr>
            <p:ph idx="1"/>
          </p:nvPr>
        </p:nvSpPr>
        <p:spPr>
          <a:xfrm>
            <a:off x="1863967" y="1888042"/>
            <a:ext cx="9119465" cy="4129986"/>
          </a:xfrm>
        </p:spPr>
        <p:txBody>
          <a:bodyPr>
            <a:normAutofit lnSpcReduction="10000"/>
          </a:bodyPr>
          <a:lstStyle/>
          <a:p>
            <a:r>
              <a:rPr lang="en-GB" sz="2900" dirty="0"/>
              <a:t>Psychologists and behaviour support may assess and provide talking and behavioural therapies.</a:t>
            </a:r>
          </a:p>
          <a:p>
            <a:r>
              <a:rPr lang="en-GB" sz="2900" dirty="0"/>
              <a:t>To try and understand the function and causes of challenging behaviour and to help service users develop more appropriate behaviours.</a:t>
            </a:r>
          </a:p>
          <a:p>
            <a:r>
              <a:rPr lang="en-GB" sz="2900" dirty="0"/>
              <a:t>To help service users experiencing distress using talking therapies. </a:t>
            </a:r>
          </a:p>
          <a:p>
            <a:r>
              <a:rPr lang="en-GB" sz="2900" dirty="0"/>
              <a:t>To work with the service user and carers to help manage their feelings.</a:t>
            </a:r>
          </a:p>
          <a:p>
            <a:endParaRPr lang="en-GB" sz="3000" dirty="0"/>
          </a:p>
          <a:p>
            <a:pPr marL="0" indent="0">
              <a:lnSpc>
                <a:spcPct val="150000"/>
              </a:lnSpc>
              <a:buNone/>
            </a:pPr>
            <a:endParaRPr lang="en-GB" sz="2800" dirty="0"/>
          </a:p>
        </p:txBody>
      </p:sp>
      <p:sp>
        <p:nvSpPr>
          <p:cNvPr id="6" name="Slide Number Placeholder 3">
            <a:extLst>
              <a:ext uri="{FF2B5EF4-FFF2-40B4-BE49-F238E27FC236}">
                <a16:creationId xmlns:a16="http://schemas.microsoft.com/office/drawing/2014/main" id="{FAE22CD1-6BB8-624A-A391-D90A9E2D0D66}"/>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64</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A86C8E6-37A9-A842-B5DD-D4919EB63C3A}"/>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3</a:t>
            </a:r>
          </a:p>
        </p:txBody>
      </p:sp>
    </p:spTree>
    <p:extLst>
      <p:ext uri="{BB962C8B-B14F-4D97-AF65-F5344CB8AC3E}">
        <p14:creationId xmlns:p14="http://schemas.microsoft.com/office/powerpoint/2010/main" val="15872665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Occupational therapists </a:t>
            </a:r>
          </a:p>
        </p:txBody>
      </p:sp>
      <p:sp>
        <p:nvSpPr>
          <p:cNvPr id="3" name="Content Placeholder 2"/>
          <p:cNvSpPr>
            <a:spLocks noGrp="1"/>
          </p:cNvSpPr>
          <p:nvPr>
            <p:ph idx="1"/>
          </p:nvPr>
        </p:nvSpPr>
        <p:spPr>
          <a:xfrm>
            <a:off x="1294056" y="1514912"/>
            <a:ext cx="9756913" cy="4525963"/>
          </a:xfrm>
        </p:spPr>
        <p:txBody>
          <a:bodyPr/>
          <a:lstStyle/>
          <a:p>
            <a:r>
              <a:rPr lang="en-GB" sz="3000" dirty="0"/>
              <a:t>Occupational therapists may assess daily living skills and functioning and make recommendations for support and skill development</a:t>
            </a:r>
          </a:p>
          <a:p>
            <a:r>
              <a:rPr lang="en-GB" sz="3000" dirty="0"/>
              <a:t>They aim to help people improve or maintain skills for day-to-day activities and wellbeing</a:t>
            </a:r>
          </a:p>
          <a:p>
            <a:r>
              <a:rPr lang="en-GB" sz="3000" dirty="0"/>
              <a:t>They work in partnership with their people and other professionals to identify important and valued activities that are difficult to do because of their mental health problem and/or intellectual disability.</a:t>
            </a:r>
          </a:p>
        </p:txBody>
      </p:sp>
      <p:sp>
        <p:nvSpPr>
          <p:cNvPr id="6" name="Slide Number Placeholder 3">
            <a:extLst>
              <a:ext uri="{FF2B5EF4-FFF2-40B4-BE49-F238E27FC236}">
                <a16:creationId xmlns:a16="http://schemas.microsoft.com/office/drawing/2014/main" id="{E1B11ADA-AB65-C64D-8EFF-7805C214D00C}"/>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65</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360DE11-0745-0C41-BDE3-A811FDA49FA3}"/>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3</a:t>
            </a:r>
          </a:p>
        </p:txBody>
      </p:sp>
    </p:spTree>
    <p:extLst>
      <p:ext uri="{BB962C8B-B14F-4D97-AF65-F5344CB8AC3E}">
        <p14:creationId xmlns:p14="http://schemas.microsoft.com/office/powerpoint/2010/main" val="42166722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608" y="367864"/>
            <a:ext cx="10972800" cy="1143000"/>
          </a:xfrm>
        </p:spPr>
        <p:txBody>
          <a:bodyPr>
            <a:normAutofit/>
          </a:bodyPr>
          <a:lstStyle/>
          <a:p>
            <a:r>
              <a:rPr lang="en-GB" dirty="0"/>
              <a:t>Speech and language therapists </a:t>
            </a:r>
          </a:p>
        </p:txBody>
      </p:sp>
      <p:sp>
        <p:nvSpPr>
          <p:cNvPr id="3" name="Content Placeholder 2"/>
          <p:cNvSpPr>
            <a:spLocks noGrp="1"/>
          </p:cNvSpPr>
          <p:nvPr>
            <p:ph idx="1"/>
          </p:nvPr>
        </p:nvSpPr>
        <p:spPr>
          <a:xfrm>
            <a:off x="1274350" y="2004492"/>
            <a:ext cx="9920177" cy="3471273"/>
          </a:xfrm>
        </p:spPr>
        <p:txBody>
          <a:bodyPr>
            <a:normAutofit/>
          </a:bodyPr>
          <a:lstStyle/>
          <a:p>
            <a:r>
              <a:rPr lang="en-GB" sz="3000" dirty="0"/>
              <a:t>Speech and language therapists (SLTs) can assess, treat and support adults who have difficulties with communication, or with eating, drinking and swallowing.</a:t>
            </a:r>
          </a:p>
          <a:p>
            <a:r>
              <a:rPr lang="en-GB" sz="3000" dirty="0"/>
              <a:t>They can advise on alternative and augmentative communication techniques to enhance quality of life and contribute to mental health assessments.</a:t>
            </a:r>
          </a:p>
        </p:txBody>
      </p:sp>
      <p:sp>
        <p:nvSpPr>
          <p:cNvPr id="6" name="Slide Number Placeholder 3">
            <a:extLst>
              <a:ext uri="{FF2B5EF4-FFF2-40B4-BE49-F238E27FC236}">
                <a16:creationId xmlns:a16="http://schemas.microsoft.com/office/drawing/2014/main" id="{A93E3297-B6FE-CB46-AE13-2E2E993BC9D7}"/>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66</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4CB043D-1B45-F549-9C61-1241170B5772}"/>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3</a:t>
            </a:r>
          </a:p>
        </p:txBody>
      </p:sp>
    </p:spTree>
    <p:extLst>
      <p:ext uri="{BB962C8B-B14F-4D97-AF65-F5344CB8AC3E}">
        <p14:creationId xmlns:p14="http://schemas.microsoft.com/office/powerpoint/2010/main" val="39768361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Difficulties with assessment</a:t>
            </a:r>
          </a:p>
        </p:txBody>
      </p:sp>
      <p:sp>
        <p:nvSpPr>
          <p:cNvPr id="3" name="Text Placeholder 2"/>
          <p:cNvSpPr>
            <a:spLocks noGrp="1"/>
          </p:cNvSpPr>
          <p:nvPr>
            <p:ph type="body" idx="1"/>
          </p:nvPr>
        </p:nvSpPr>
        <p:spPr>
          <a:xfrm>
            <a:off x="1215883" y="1779292"/>
            <a:ext cx="5386917" cy="639762"/>
          </a:xfrm>
        </p:spPr>
        <p:txBody>
          <a:bodyPr>
            <a:noAutofit/>
          </a:bodyPr>
          <a:lstStyle/>
          <a:p>
            <a:endParaRPr lang="en-GB" dirty="0"/>
          </a:p>
          <a:p>
            <a:endParaRPr lang="en-GB" dirty="0"/>
          </a:p>
          <a:p>
            <a:r>
              <a:rPr lang="en-GB" sz="3000" dirty="0"/>
              <a:t>The individual</a:t>
            </a:r>
          </a:p>
          <a:p>
            <a:endParaRPr lang="en-GB" dirty="0"/>
          </a:p>
        </p:txBody>
      </p:sp>
      <p:sp>
        <p:nvSpPr>
          <p:cNvPr id="4" name="Content Placeholder 3"/>
          <p:cNvSpPr>
            <a:spLocks noGrp="1"/>
          </p:cNvSpPr>
          <p:nvPr>
            <p:ph sz="half" idx="2"/>
          </p:nvPr>
        </p:nvSpPr>
        <p:spPr>
          <a:xfrm>
            <a:off x="1235761" y="1941975"/>
            <a:ext cx="4817167" cy="3538238"/>
          </a:xfrm>
        </p:spPr>
        <p:txBody>
          <a:bodyPr>
            <a:noAutofit/>
          </a:bodyPr>
          <a:lstStyle/>
          <a:p>
            <a:r>
              <a:rPr lang="en-GB" dirty="0"/>
              <a:t>Communication.</a:t>
            </a:r>
          </a:p>
          <a:p>
            <a:r>
              <a:rPr lang="en-GB" dirty="0"/>
              <a:t>Acquiescence.</a:t>
            </a:r>
          </a:p>
          <a:p>
            <a:r>
              <a:rPr lang="en-GB" dirty="0"/>
              <a:t>Reduced attention span.</a:t>
            </a:r>
          </a:p>
          <a:p>
            <a:r>
              <a:rPr lang="en-GB" dirty="0"/>
              <a:t>Observations of behaviour may be aberrant and may be normal in the context of the person’s intellectual disability.</a:t>
            </a:r>
          </a:p>
          <a:p>
            <a:r>
              <a:rPr lang="en-GB" dirty="0"/>
              <a:t>Diagnostic overshadowing.</a:t>
            </a:r>
          </a:p>
          <a:p>
            <a:r>
              <a:rPr lang="en-GB" dirty="0"/>
              <a:t>Behavioural overshadowing.</a:t>
            </a:r>
          </a:p>
        </p:txBody>
      </p:sp>
      <p:sp>
        <p:nvSpPr>
          <p:cNvPr id="5" name="Text Placeholder 4"/>
          <p:cNvSpPr>
            <a:spLocks noGrp="1"/>
          </p:cNvSpPr>
          <p:nvPr>
            <p:ph type="body" sz="quarter" idx="3"/>
          </p:nvPr>
        </p:nvSpPr>
        <p:spPr>
          <a:xfrm>
            <a:off x="6193369" y="1759320"/>
            <a:ext cx="5389033" cy="639762"/>
          </a:xfrm>
        </p:spPr>
        <p:txBody>
          <a:bodyPr>
            <a:noAutofit/>
          </a:bodyPr>
          <a:lstStyle/>
          <a:p>
            <a:endParaRPr lang="en-GB" sz="2200" dirty="0"/>
          </a:p>
          <a:p>
            <a:endParaRPr lang="en-GB" sz="3000" dirty="0"/>
          </a:p>
          <a:p>
            <a:r>
              <a:rPr lang="en-GB" sz="3000" dirty="0"/>
              <a:t>Parent/carers/staff</a:t>
            </a:r>
          </a:p>
          <a:p>
            <a:endParaRPr lang="en-GB" sz="2200" dirty="0"/>
          </a:p>
        </p:txBody>
      </p:sp>
      <p:sp>
        <p:nvSpPr>
          <p:cNvPr id="6" name="Content Placeholder 5"/>
          <p:cNvSpPr>
            <a:spLocks noGrp="1"/>
          </p:cNvSpPr>
          <p:nvPr>
            <p:ph sz="quarter" idx="4"/>
          </p:nvPr>
        </p:nvSpPr>
        <p:spPr>
          <a:xfrm>
            <a:off x="6213247" y="1995327"/>
            <a:ext cx="5389033" cy="3538239"/>
          </a:xfrm>
        </p:spPr>
        <p:txBody>
          <a:bodyPr>
            <a:noAutofit/>
          </a:bodyPr>
          <a:lstStyle/>
          <a:p>
            <a:r>
              <a:rPr lang="en-GB" dirty="0"/>
              <a:t>Lack of experience and skills.</a:t>
            </a:r>
          </a:p>
          <a:p>
            <a:r>
              <a:rPr lang="en-GB" dirty="0"/>
              <a:t>Staff turnover.</a:t>
            </a:r>
          </a:p>
          <a:p>
            <a:r>
              <a:rPr lang="en-GB" dirty="0"/>
              <a:t>Incomplete knowledge of the individual.</a:t>
            </a:r>
          </a:p>
          <a:p>
            <a:r>
              <a:rPr lang="en-GB" dirty="0"/>
              <a:t>Often can only report on signs and not symptoms.</a:t>
            </a:r>
          </a:p>
          <a:p>
            <a:endParaRPr lang="en-GB" dirty="0"/>
          </a:p>
          <a:p>
            <a:pPr marL="0" indent="0">
              <a:buNone/>
            </a:pPr>
            <a:endParaRPr lang="en-GB" dirty="0"/>
          </a:p>
        </p:txBody>
      </p:sp>
      <p:sp>
        <p:nvSpPr>
          <p:cNvPr id="9" name="Slide Number Placeholder 3">
            <a:extLst>
              <a:ext uri="{FF2B5EF4-FFF2-40B4-BE49-F238E27FC236}">
                <a16:creationId xmlns:a16="http://schemas.microsoft.com/office/drawing/2014/main" id="{51917EE9-2AAA-DB43-8C72-1FAAA32DEAED}"/>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67</a:t>
            </a:fld>
            <a:endParaRPr lang="en-GB" sz="16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F60C8CE-D122-424B-9CDD-D89DE193D5DA}"/>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3</a:t>
            </a:r>
          </a:p>
        </p:txBody>
      </p:sp>
    </p:spTree>
    <p:extLst>
      <p:ext uri="{BB962C8B-B14F-4D97-AF65-F5344CB8AC3E}">
        <p14:creationId xmlns:p14="http://schemas.microsoft.com/office/powerpoint/2010/main" val="13369477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653" y="387359"/>
            <a:ext cx="10237304" cy="1143000"/>
          </a:xfrm>
        </p:spPr>
        <p:txBody>
          <a:bodyPr>
            <a:noAutofit/>
          </a:bodyPr>
          <a:lstStyle/>
          <a:p>
            <a:r>
              <a:rPr lang="en-GB" dirty="0"/>
              <a:t>Ways to support someone in assessment, care and treatment</a:t>
            </a:r>
          </a:p>
        </p:txBody>
      </p:sp>
      <p:sp>
        <p:nvSpPr>
          <p:cNvPr id="3" name="Content Placeholder 2"/>
          <p:cNvSpPr>
            <a:spLocks noGrp="1"/>
          </p:cNvSpPr>
          <p:nvPr>
            <p:ph idx="1"/>
          </p:nvPr>
        </p:nvSpPr>
        <p:spPr>
          <a:xfrm>
            <a:off x="699053" y="2125098"/>
            <a:ext cx="10939669" cy="3762528"/>
          </a:xfrm>
        </p:spPr>
        <p:txBody>
          <a:bodyPr>
            <a:noAutofit/>
          </a:bodyPr>
          <a:lstStyle/>
          <a:p>
            <a:pPr marL="0" indent="0">
              <a:lnSpc>
                <a:spcPct val="110000"/>
              </a:lnSpc>
              <a:buNone/>
            </a:pPr>
            <a:r>
              <a:rPr lang="en-GB" sz="2800" dirty="0"/>
              <a:t>When supporting an individual to access mental health services it is important to provide emotional, psychological and practical support. </a:t>
            </a:r>
          </a:p>
          <a:p>
            <a:pPr lvl="1">
              <a:lnSpc>
                <a:spcPct val="110000"/>
              </a:lnSpc>
            </a:pPr>
            <a:r>
              <a:rPr lang="en-GB" sz="2600" dirty="0"/>
              <a:t>Ensure that you and the person you are supporting are prepared and informed about the appointment.</a:t>
            </a:r>
          </a:p>
          <a:p>
            <a:pPr lvl="1">
              <a:lnSpc>
                <a:spcPct val="110000"/>
              </a:lnSpc>
            </a:pPr>
            <a:r>
              <a:rPr lang="en-GB" sz="2600" dirty="0"/>
              <a:t>Ensure that the health staff that you are meeting are aware of reasonable adjustments that should be made such as longer appointment time, Easy Read information and any environmental adjustments.</a:t>
            </a:r>
          </a:p>
        </p:txBody>
      </p:sp>
      <p:sp>
        <p:nvSpPr>
          <p:cNvPr id="7" name="Slide Number Placeholder 3">
            <a:extLst>
              <a:ext uri="{FF2B5EF4-FFF2-40B4-BE49-F238E27FC236}">
                <a16:creationId xmlns:a16="http://schemas.microsoft.com/office/drawing/2014/main" id="{57ABA013-5BBF-4F4D-8114-D59F9C83C706}"/>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68</a:t>
            </a:fld>
            <a:endParaRPr lang="en-GB" sz="1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0D4923D-D3F6-A946-81D8-3C26E5FD7E45}"/>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3</a:t>
            </a:r>
          </a:p>
        </p:txBody>
      </p:sp>
    </p:spTree>
    <p:extLst>
      <p:ext uri="{BB962C8B-B14F-4D97-AF65-F5344CB8AC3E}">
        <p14:creationId xmlns:p14="http://schemas.microsoft.com/office/powerpoint/2010/main" val="4080448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42110"/>
            <a:ext cx="10972800" cy="1143000"/>
          </a:xfrm>
        </p:spPr>
        <p:txBody>
          <a:bodyPr>
            <a:normAutofit/>
          </a:bodyPr>
          <a:lstStyle/>
          <a:p>
            <a:r>
              <a:rPr lang="en-GB" dirty="0"/>
              <a:t>Reasonable adjustments</a:t>
            </a:r>
          </a:p>
        </p:txBody>
      </p:sp>
      <p:sp>
        <p:nvSpPr>
          <p:cNvPr id="3" name="Content Placeholder 2"/>
          <p:cNvSpPr>
            <a:spLocks noGrp="1"/>
          </p:cNvSpPr>
          <p:nvPr>
            <p:ph idx="1"/>
          </p:nvPr>
        </p:nvSpPr>
        <p:spPr>
          <a:xfrm>
            <a:off x="519598" y="1628116"/>
            <a:ext cx="4479785" cy="4525200"/>
          </a:xfrm>
        </p:spPr>
        <p:txBody>
          <a:bodyPr>
            <a:noAutofit/>
          </a:bodyPr>
          <a:lstStyle/>
          <a:p>
            <a:r>
              <a:rPr lang="en-GB" sz="2600" dirty="0"/>
              <a:t>Brainstorm what ‘reasonable adjustments’ means and think of related examples from practice.</a:t>
            </a:r>
          </a:p>
          <a:p>
            <a:r>
              <a:rPr lang="en-GB" sz="2600" dirty="0"/>
              <a:t>Watch the second part of the video and discuss the reasonable adjustments that Kevin and his colleagues would like to experience.</a:t>
            </a:r>
          </a:p>
        </p:txBody>
      </p:sp>
      <p:sp>
        <p:nvSpPr>
          <p:cNvPr id="6" name="Slide Number Placeholder 3">
            <a:extLst>
              <a:ext uri="{FF2B5EF4-FFF2-40B4-BE49-F238E27FC236}">
                <a16:creationId xmlns:a16="http://schemas.microsoft.com/office/drawing/2014/main" id="{FB78F9FE-26DC-B44C-BABC-6890ED6543E9}"/>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69</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387B337-DB18-7C4B-B619-622739A9BB97}"/>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3</a:t>
            </a:r>
          </a:p>
        </p:txBody>
      </p:sp>
      <p:pic>
        <p:nvPicPr>
          <p:cNvPr id="9" name="Picture 8">
            <a:hlinkClick r:id="rId3"/>
            <a:extLst>
              <a:ext uri="{FF2B5EF4-FFF2-40B4-BE49-F238E27FC236}">
                <a16:creationId xmlns:a16="http://schemas.microsoft.com/office/drawing/2014/main" id="{EE14FA8D-C217-5848-A8C6-11DE2D45C0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8591" y="2469857"/>
            <a:ext cx="6238113" cy="3514589"/>
          </a:xfrm>
          <a:prstGeom prst="rect">
            <a:avLst/>
          </a:prstGeom>
        </p:spPr>
      </p:pic>
      <p:sp>
        <p:nvSpPr>
          <p:cNvPr id="10" name="Content Placeholder 2">
            <a:extLst>
              <a:ext uri="{FF2B5EF4-FFF2-40B4-BE49-F238E27FC236}">
                <a16:creationId xmlns:a16="http://schemas.microsoft.com/office/drawing/2014/main" id="{9BCF6706-EFF6-8F4C-B1CB-7A2AAD177BF0}"/>
              </a:ext>
            </a:extLst>
          </p:cNvPr>
          <p:cNvSpPr txBox="1">
            <a:spLocks/>
          </p:cNvSpPr>
          <p:nvPr/>
        </p:nvSpPr>
        <p:spPr>
          <a:xfrm>
            <a:off x="4999382" y="1418588"/>
            <a:ext cx="6367321" cy="112224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3000" dirty="0"/>
              <a:t>Intellectual disability 3: </a:t>
            </a:r>
            <a:br>
              <a:rPr lang="en-GB" sz="3000" dirty="0"/>
            </a:br>
            <a:r>
              <a:rPr lang="en-GB" sz="3000" dirty="0"/>
              <a:t>Mental health services</a:t>
            </a:r>
          </a:p>
        </p:txBody>
      </p:sp>
    </p:spTree>
    <p:extLst>
      <p:ext uri="{BB962C8B-B14F-4D97-AF65-F5344CB8AC3E}">
        <p14:creationId xmlns:p14="http://schemas.microsoft.com/office/powerpoint/2010/main" val="3669597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1532"/>
            <a:ext cx="10972800" cy="1143000"/>
          </a:xfrm>
        </p:spPr>
        <p:txBody>
          <a:bodyPr>
            <a:normAutofit/>
          </a:bodyPr>
          <a:lstStyle/>
          <a:p>
            <a:r>
              <a:rPr lang="en-GB" sz="4900" dirty="0"/>
              <a:t>Section 1: What is mental health</a:t>
            </a:r>
            <a:r>
              <a:rPr lang="en-GB" dirty="0"/>
              <a:t>? </a:t>
            </a:r>
          </a:p>
        </p:txBody>
      </p:sp>
      <p:sp>
        <p:nvSpPr>
          <p:cNvPr id="3" name="Content Placeholder 2"/>
          <p:cNvSpPr>
            <a:spLocks noGrp="1"/>
          </p:cNvSpPr>
          <p:nvPr>
            <p:ph idx="1"/>
          </p:nvPr>
        </p:nvSpPr>
        <p:spPr>
          <a:xfrm>
            <a:off x="1809134" y="2341670"/>
            <a:ext cx="9016181" cy="3724836"/>
          </a:xfrm>
        </p:spPr>
        <p:txBody>
          <a:bodyPr/>
          <a:lstStyle/>
          <a:p>
            <a:r>
              <a:rPr lang="en-GB" sz="3000" dirty="0"/>
              <a:t>What is mental health?</a:t>
            </a:r>
          </a:p>
          <a:p>
            <a:r>
              <a:rPr lang="en-GB" sz="3000" dirty="0"/>
              <a:t>What is an intellectual disability?</a:t>
            </a:r>
          </a:p>
          <a:p>
            <a:r>
              <a:rPr lang="en-GB" sz="3000" dirty="0"/>
              <a:t>Why are people with intellectual disabilities vulnerable to developing mental health problems?</a:t>
            </a:r>
          </a:p>
          <a:p>
            <a:endParaRPr lang="en-GB" dirty="0"/>
          </a:p>
        </p:txBody>
      </p:sp>
      <p:sp>
        <p:nvSpPr>
          <p:cNvPr id="6" name="TextBox 5"/>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1</a:t>
            </a:r>
          </a:p>
        </p:txBody>
      </p:sp>
      <p:sp>
        <p:nvSpPr>
          <p:cNvPr id="8" name="Slide Number Placeholder 3">
            <a:extLst>
              <a:ext uri="{FF2B5EF4-FFF2-40B4-BE49-F238E27FC236}">
                <a16:creationId xmlns:a16="http://schemas.microsoft.com/office/drawing/2014/main" id="{89DD30CC-737B-4947-AD46-DD12AEBEA1D4}"/>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dirty="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7</a:t>
            </a:fld>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02650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88521"/>
            <a:ext cx="10972800" cy="1143000"/>
          </a:xfrm>
        </p:spPr>
        <p:txBody>
          <a:bodyPr>
            <a:noAutofit/>
          </a:bodyPr>
          <a:lstStyle/>
          <a:p>
            <a:r>
              <a:rPr lang="en-GB" dirty="0"/>
              <a:t>Section 4: Mental health </a:t>
            </a:r>
            <a:br>
              <a:rPr lang="en-GB" dirty="0"/>
            </a:br>
            <a:r>
              <a:rPr lang="en-GB" dirty="0"/>
              <a:t>interventions and treatment for </a:t>
            </a:r>
            <a:br>
              <a:rPr lang="en-GB" dirty="0"/>
            </a:br>
            <a:r>
              <a:rPr lang="en-GB" dirty="0"/>
              <a:t>people with intellectual disabilities</a:t>
            </a:r>
          </a:p>
        </p:txBody>
      </p:sp>
      <p:sp>
        <p:nvSpPr>
          <p:cNvPr id="3" name="Content Placeholder 2"/>
          <p:cNvSpPr>
            <a:spLocks noGrp="1"/>
          </p:cNvSpPr>
          <p:nvPr>
            <p:ph idx="1"/>
          </p:nvPr>
        </p:nvSpPr>
        <p:spPr>
          <a:xfrm>
            <a:off x="2547730" y="2921493"/>
            <a:ext cx="8627928" cy="2543554"/>
          </a:xfrm>
        </p:spPr>
        <p:txBody>
          <a:bodyPr/>
          <a:lstStyle/>
          <a:p>
            <a:r>
              <a:rPr lang="en-GB" dirty="0"/>
              <a:t>Principles of interventions.</a:t>
            </a:r>
          </a:p>
          <a:p>
            <a:r>
              <a:rPr lang="en-GB" dirty="0"/>
              <a:t>Psychological interventions/talking therapies.</a:t>
            </a:r>
          </a:p>
          <a:p>
            <a:r>
              <a:rPr lang="en-GB" dirty="0"/>
              <a:t>Medication.</a:t>
            </a:r>
          </a:p>
          <a:p>
            <a:r>
              <a:rPr lang="en-GB" dirty="0"/>
              <a:t>Electroconvulsive therapy.</a:t>
            </a:r>
          </a:p>
        </p:txBody>
      </p:sp>
      <p:sp>
        <p:nvSpPr>
          <p:cNvPr id="6" name="Slide Number Placeholder 3">
            <a:extLst>
              <a:ext uri="{FF2B5EF4-FFF2-40B4-BE49-F238E27FC236}">
                <a16:creationId xmlns:a16="http://schemas.microsoft.com/office/drawing/2014/main" id="{5EB8F854-54F3-494E-83EB-363196A87792}"/>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70</a:t>
            </a:fld>
            <a:endParaRPr lang="en-GB" sz="1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0AAB6B0-0D2C-354B-B747-E91DDC062276}"/>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4</a:t>
            </a:r>
          </a:p>
        </p:txBody>
      </p:sp>
    </p:spTree>
    <p:extLst>
      <p:ext uri="{BB962C8B-B14F-4D97-AF65-F5344CB8AC3E}">
        <p14:creationId xmlns:p14="http://schemas.microsoft.com/office/powerpoint/2010/main" val="41285983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24333"/>
            <a:ext cx="10972800" cy="1143000"/>
          </a:xfrm>
        </p:spPr>
        <p:txBody>
          <a:bodyPr>
            <a:normAutofit/>
          </a:bodyPr>
          <a:lstStyle/>
          <a:p>
            <a:r>
              <a:rPr lang="en-GB" dirty="0"/>
              <a:t>Principles of intervention</a:t>
            </a:r>
          </a:p>
        </p:txBody>
      </p:sp>
      <p:sp>
        <p:nvSpPr>
          <p:cNvPr id="3" name="Content Placeholder 2"/>
          <p:cNvSpPr>
            <a:spLocks noGrp="1"/>
          </p:cNvSpPr>
          <p:nvPr>
            <p:ph sz="half" idx="1"/>
          </p:nvPr>
        </p:nvSpPr>
        <p:spPr>
          <a:xfrm>
            <a:off x="812800" y="1601137"/>
            <a:ext cx="5056372" cy="4107585"/>
          </a:xfrm>
        </p:spPr>
        <p:txBody>
          <a:bodyPr>
            <a:noAutofit/>
          </a:bodyPr>
          <a:lstStyle/>
          <a:p>
            <a:r>
              <a:rPr lang="en-GB" dirty="0"/>
              <a:t>Should be firmly based on the outcome of the assessment.</a:t>
            </a:r>
          </a:p>
          <a:p>
            <a:r>
              <a:rPr lang="en-GB" dirty="0"/>
              <a:t>Should aim at reducing:</a:t>
            </a:r>
          </a:p>
          <a:p>
            <a:pPr lvl="1"/>
            <a:r>
              <a:rPr lang="en-GB" sz="2600" dirty="0"/>
              <a:t> signs and symptoms</a:t>
            </a:r>
          </a:p>
          <a:p>
            <a:pPr lvl="1"/>
            <a:r>
              <a:rPr lang="en-GB" sz="2600" dirty="0"/>
              <a:t> distress to the individual</a:t>
            </a:r>
          </a:p>
          <a:p>
            <a:pPr lvl="1"/>
            <a:r>
              <a:rPr lang="en-GB" sz="2600" dirty="0"/>
              <a:t> likelihood of relapse.</a:t>
            </a:r>
          </a:p>
          <a:p>
            <a:r>
              <a:rPr lang="en-GB" dirty="0"/>
              <a:t>Should aim at increasing social inclusion.</a:t>
            </a:r>
          </a:p>
          <a:p>
            <a:endParaRPr lang="en-GB" dirty="0"/>
          </a:p>
        </p:txBody>
      </p:sp>
      <p:sp>
        <p:nvSpPr>
          <p:cNvPr id="4" name="Content Placeholder 3"/>
          <p:cNvSpPr>
            <a:spLocks noGrp="1"/>
          </p:cNvSpPr>
          <p:nvPr>
            <p:ph sz="half" idx="2"/>
          </p:nvPr>
        </p:nvSpPr>
        <p:spPr>
          <a:xfrm>
            <a:off x="5847906" y="1568480"/>
            <a:ext cx="5624623" cy="4107585"/>
          </a:xfrm>
        </p:spPr>
        <p:txBody>
          <a:bodyPr>
            <a:noAutofit/>
          </a:bodyPr>
          <a:lstStyle/>
          <a:p>
            <a:r>
              <a:rPr lang="en-GB" dirty="0"/>
              <a:t>Should include a range of interventions based on the </a:t>
            </a:r>
            <a:br>
              <a:rPr lang="en-GB" dirty="0"/>
            </a:br>
            <a:r>
              <a:rPr lang="en-GB" dirty="0"/>
              <a:t>bio-psycho-social model.</a:t>
            </a:r>
          </a:p>
          <a:p>
            <a:r>
              <a:rPr lang="en-GB" dirty="0"/>
              <a:t>Should be multi-professional.</a:t>
            </a:r>
          </a:p>
          <a:p>
            <a:r>
              <a:rPr lang="en-GB" dirty="0"/>
              <a:t>Should aim to reduce vulnerability factors and increase protective factors.</a:t>
            </a:r>
          </a:p>
          <a:p>
            <a:r>
              <a:rPr lang="en-GB" dirty="0"/>
              <a:t>Should be regularly reviewed and evaluated.</a:t>
            </a:r>
          </a:p>
          <a:p>
            <a:endParaRPr lang="en-GB" dirty="0"/>
          </a:p>
        </p:txBody>
      </p:sp>
      <p:sp>
        <p:nvSpPr>
          <p:cNvPr id="7" name="Slide Number Placeholder 3">
            <a:extLst>
              <a:ext uri="{FF2B5EF4-FFF2-40B4-BE49-F238E27FC236}">
                <a16:creationId xmlns:a16="http://schemas.microsoft.com/office/drawing/2014/main" id="{C5F1C096-6B70-DD42-B5E9-9F3E4FCE2144}"/>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71</a:t>
            </a:fld>
            <a:endParaRPr lang="en-GB" sz="1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6388519-225C-674D-B3DC-C41329ED3749}"/>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4</a:t>
            </a:r>
          </a:p>
        </p:txBody>
      </p:sp>
    </p:spTree>
    <p:extLst>
      <p:ext uri="{BB962C8B-B14F-4D97-AF65-F5344CB8AC3E}">
        <p14:creationId xmlns:p14="http://schemas.microsoft.com/office/powerpoint/2010/main" val="20989519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148" y="540188"/>
            <a:ext cx="10972800" cy="1143000"/>
          </a:xfrm>
        </p:spPr>
        <p:txBody>
          <a:bodyPr>
            <a:noAutofit/>
          </a:bodyPr>
          <a:lstStyle/>
          <a:p>
            <a:r>
              <a:rPr lang="en-GB" dirty="0"/>
              <a:t>Psychological interventions/</a:t>
            </a:r>
            <a:br>
              <a:rPr lang="en-GB" dirty="0"/>
            </a:br>
            <a:r>
              <a:rPr lang="en-GB" dirty="0"/>
              <a:t>talking therapies</a:t>
            </a:r>
          </a:p>
        </p:txBody>
      </p:sp>
      <p:sp>
        <p:nvSpPr>
          <p:cNvPr id="3" name="Content Placeholder 2"/>
          <p:cNvSpPr>
            <a:spLocks noGrp="1"/>
          </p:cNvSpPr>
          <p:nvPr>
            <p:ph idx="1"/>
          </p:nvPr>
        </p:nvSpPr>
        <p:spPr>
          <a:xfrm>
            <a:off x="831574" y="2319916"/>
            <a:ext cx="10757914" cy="3723075"/>
          </a:xfrm>
        </p:spPr>
        <p:txBody>
          <a:bodyPr>
            <a:noAutofit/>
          </a:bodyPr>
          <a:lstStyle/>
          <a:p>
            <a:r>
              <a:rPr lang="en-GB" sz="3000" dirty="0"/>
              <a:t>Psychological therapies are a treatment where an individual speaks to a trained therapist about their experiences.</a:t>
            </a:r>
          </a:p>
          <a:p>
            <a:r>
              <a:rPr lang="en-GB" sz="3000" dirty="0"/>
              <a:t>Depending on the interventions used, these treatments may offer time to reflect, let the person be listened to, help the person understand their situation or help them understand how their thoughts, feelings and behaviour affect each other.</a:t>
            </a:r>
            <a:endParaRPr lang="en-GB" sz="3000" strike="sngStrike" dirty="0"/>
          </a:p>
          <a:p>
            <a:pPr>
              <a:lnSpc>
                <a:spcPct val="150000"/>
              </a:lnSpc>
            </a:pPr>
            <a:endParaRPr lang="en-GB" sz="2800" dirty="0"/>
          </a:p>
        </p:txBody>
      </p:sp>
      <p:sp>
        <p:nvSpPr>
          <p:cNvPr id="6" name="Slide Number Placeholder 3">
            <a:extLst>
              <a:ext uri="{FF2B5EF4-FFF2-40B4-BE49-F238E27FC236}">
                <a16:creationId xmlns:a16="http://schemas.microsoft.com/office/drawing/2014/main" id="{2DB1E90D-3E52-F747-84E2-1F379D89F223}"/>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72</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2436C47-6A5D-ED4B-93EA-75E9D66C4CC8}"/>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4</a:t>
            </a:r>
          </a:p>
        </p:txBody>
      </p:sp>
    </p:spTree>
    <p:extLst>
      <p:ext uri="{BB962C8B-B14F-4D97-AF65-F5344CB8AC3E}">
        <p14:creationId xmlns:p14="http://schemas.microsoft.com/office/powerpoint/2010/main" val="41772088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40188"/>
            <a:ext cx="10972800" cy="1143000"/>
          </a:xfrm>
        </p:spPr>
        <p:txBody>
          <a:bodyPr>
            <a:noAutofit/>
          </a:bodyPr>
          <a:lstStyle/>
          <a:p>
            <a:r>
              <a:rPr lang="en-GB" dirty="0"/>
              <a:t>Types of talking therapies/interventions</a:t>
            </a:r>
          </a:p>
        </p:txBody>
      </p:sp>
      <p:sp>
        <p:nvSpPr>
          <p:cNvPr id="3" name="Content Placeholder 2"/>
          <p:cNvSpPr>
            <a:spLocks noGrp="1"/>
          </p:cNvSpPr>
          <p:nvPr>
            <p:ph idx="1"/>
          </p:nvPr>
        </p:nvSpPr>
        <p:spPr>
          <a:xfrm>
            <a:off x="2499691" y="2341263"/>
            <a:ext cx="7516179" cy="2389764"/>
          </a:xfrm>
        </p:spPr>
        <p:txBody>
          <a:bodyPr>
            <a:noAutofit/>
          </a:bodyPr>
          <a:lstStyle/>
          <a:p>
            <a:r>
              <a:rPr lang="en-GB" dirty="0"/>
              <a:t>Positive behaviour support (PBS).</a:t>
            </a:r>
          </a:p>
          <a:p>
            <a:r>
              <a:rPr lang="en-GB" dirty="0"/>
              <a:t>Cognitive behavioural therapy (CBT). </a:t>
            </a:r>
          </a:p>
          <a:p>
            <a:r>
              <a:rPr lang="en-GB" dirty="0"/>
              <a:t>Mindfulness.</a:t>
            </a:r>
          </a:p>
          <a:p>
            <a:r>
              <a:rPr lang="en-GB" dirty="0"/>
              <a:t>Guided self-help (GSH).</a:t>
            </a:r>
          </a:p>
        </p:txBody>
      </p:sp>
      <p:sp>
        <p:nvSpPr>
          <p:cNvPr id="6" name="Slide Number Placeholder 3">
            <a:extLst>
              <a:ext uri="{FF2B5EF4-FFF2-40B4-BE49-F238E27FC236}">
                <a16:creationId xmlns:a16="http://schemas.microsoft.com/office/drawing/2014/main" id="{208EC920-AC25-5543-BAF2-8E776616A469}"/>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73</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77E62D3-3C35-8841-BAD9-CF2DA387D7A8}"/>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4</a:t>
            </a:r>
          </a:p>
        </p:txBody>
      </p:sp>
    </p:spTree>
    <p:extLst>
      <p:ext uri="{BB962C8B-B14F-4D97-AF65-F5344CB8AC3E}">
        <p14:creationId xmlns:p14="http://schemas.microsoft.com/office/powerpoint/2010/main" val="10233532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696" y="540188"/>
            <a:ext cx="10972800" cy="1143000"/>
          </a:xfrm>
        </p:spPr>
        <p:txBody>
          <a:bodyPr>
            <a:noAutofit/>
          </a:bodyPr>
          <a:lstStyle/>
          <a:p>
            <a:r>
              <a:rPr lang="en-GB" dirty="0"/>
              <a:t>Psychological interventions formats</a:t>
            </a:r>
          </a:p>
        </p:txBody>
      </p:sp>
      <p:sp>
        <p:nvSpPr>
          <p:cNvPr id="3" name="Content Placeholder 2"/>
          <p:cNvSpPr>
            <a:spLocks noGrp="1"/>
          </p:cNvSpPr>
          <p:nvPr>
            <p:ph idx="1"/>
          </p:nvPr>
        </p:nvSpPr>
        <p:spPr>
          <a:xfrm>
            <a:off x="2309191" y="2194486"/>
            <a:ext cx="8248939" cy="3434724"/>
          </a:xfrm>
        </p:spPr>
        <p:txBody>
          <a:bodyPr/>
          <a:lstStyle/>
          <a:p>
            <a:r>
              <a:rPr lang="en-GB" sz="3000" dirty="0"/>
              <a:t>Individual (direct).</a:t>
            </a:r>
          </a:p>
          <a:p>
            <a:r>
              <a:rPr lang="en-GB" sz="3000" dirty="0"/>
              <a:t>Group – for people with </a:t>
            </a:r>
            <a:r>
              <a:rPr lang="en-GB" dirty="0"/>
              <a:t>intellectual</a:t>
            </a:r>
            <a:r>
              <a:rPr lang="en-GB" sz="3000" dirty="0"/>
              <a:t> disabilities presenting with similar needs.</a:t>
            </a:r>
          </a:p>
          <a:p>
            <a:r>
              <a:rPr lang="en-GB" sz="3000" dirty="0"/>
              <a:t>Systemic – with carers/family/staff (indirect).</a:t>
            </a:r>
          </a:p>
          <a:p>
            <a:r>
              <a:rPr lang="en-GB" sz="3000" dirty="0"/>
              <a:t>Behavioural support.</a:t>
            </a:r>
          </a:p>
          <a:p>
            <a:endParaRPr lang="en-GB" dirty="0"/>
          </a:p>
        </p:txBody>
      </p:sp>
      <p:sp>
        <p:nvSpPr>
          <p:cNvPr id="6" name="Slide Number Placeholder 3">
            <a:extLst>
              <a:ext uri="{FF2B5EF4-FFF2-40B4-BE49-F238E27FC236}">
                <a16:creationId xmlns:a16="http://schemas.microsoft.com/office/drawing/2014/main" id="{BD82BEC4-B0B1-AE49-BABD-028F08848EE3}"/>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74</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6938CDF-7C28-FB49-B468-69CEBAB46A59}"/>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4</a:t>
            </a:r>
          </a:p>
        </p:txBody>
      </p:sp>
    </p:spTree>
    <p:extLst>
      <p:ext uri="{BB962C8B-B14F-4D97-AF65-F5344CB8AC3E}">
        <p14:creationId xmlns:p14="http://schemas.microsoft.com/office/powerpoint/2010/main" val="26315614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5507"/>
            <a:ext cx="10972800" cy="848295"/>
          </a:xfrm>
        </p:spPr>
        <p:txBody>
          <a:bodyPr>
            <a:noAutofit/>
          </a:bodyPr>
          <a:lstStyle/>
          <a:p>
            <a:r>
              <a:rPr lang="en-GB" dirty="0"/>
              <a:t>Medication (I)</a:t>
            </a:r>
          </a:p>
        </p:txBody>
      </p:sp>
      <p:sp>
        <p:nvSpPr>
          <p:cNvPr id="3" name="Content Placeholder 2"/>
          <p:cNvSpPr>
            <a:spLocks noGrp="1"/>
          </p:cNvSpPr>
          <p:nvPr>
            <p:ph idx="1"/>
          </p:nvPr>
        </p:nvSpPr>
        <p:spPr>
          <a:xfrm>
            <a:off x="1434547" y="1488025"/>
            <a:ext cx="9856304" cy="4525963"/>
          </a:xfrm>
        </p:spPr>
        <p:txBody>
          <a:bodyPr>
            <a:noAutofit/>
          </a:bodyPr>
          <a:lstStyle/>
          <a:p>
            <a:pPr marL="0" indent="0">
              <a:lnSpc>
                <a:spcPts val="3460"/>
              </a:lnSpc>
              <a:buNone/>
            </a:pPr>
            <a:r>
              <a:rPr lang="en-GB" sz="2800" dirty="0"/>
              <a:t>When being prescribed medication or supporting someone experiencing mental ill health, there is certain information the doctor will need and which you should be familiar with </a:t>
            </a:r>
            <a:r>
              <a:rPr lang="en-GB" sz="2800" dirty="0" err="1"/>
              <a:t>e.g</a:t>
            </a:r>
            <a:r>
              <a:rPr lang="en-GB" sz="2800" dirty="0"/>
              <a:t>:</a:t>
            </a:r>
          </a:p>
          <a:p>
            <a:pPr>
              <a:lnSpc>
                <a:spcPts val="3460"/>
              </a:lnSpc>
            </a:pPr>
            <a:r>
              <a:rPr lang="en-GB" sz="2800" dirty="0"/>
              <a:t>knowing what medications (including items such as herbal or vitamin supplements) the person is currently taking or has been taking recently</a:t>
            </a:r>
          </a:p>
          <a:p>
            <a:pPr>
              <a:lnSpc>
                <a:spcPts val="3460"/>
              </a:lnSpc>
            </a:pPr>
            <a:r>
              <a:rPr lang="en-GB" sz="2800" dirty="0"/>
              <a:t>any sensitivities or allergies they may have</a:t>
            </a:r>
          </a:p>
          <a:p>
            <a:pPr>
              <a:lnSpc>
                <a:spcPts val="3460"/>
              </a:lnSpc>
            </a:pPr>
            <a:r>
              <a:rPr lang="en-GB" sz="2800" dirty="0"/>
              <a:t>other issues, such as difficulty swallowing tablets or fear </a:t>
            </a:r>
            <a:br>
              <a:rPr lang="en-GB" sz="2800" dirty="0"/>
            </a:br>
            <a:r>
              <a:rPr lang="en-GB" sz="2800" dirty="0"/>
              <a:t>of needles for those taking long-acting injections.</a:t>
            </a:r>
          </a:p>
        </p:txBody>
      </p:sp>
      <p:sp>
        <p:nvSpPr>
          <p:cNvPr id="6" name="Slide Number Placeholder 3">
            <a:extLst>
              <a:ext uri="{FF2B5EF4-FFF2-40B4-BE49-F238E27FC236}">
                <a16:creationId xmlns:a16="http://schemas.microsoft.com/office/drawing/2014/main" id="{223CE044-B50B-AB45-B4DC-C4AAD365861E}"/>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75</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8580384-F5FC-E64A-AE78-FB1D9BA6A3C3}"/>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4</a:t>
            </a:r>
          </a:p>
        </p:txBody>
      </p:sp>
    </p:spTree>
    <p:extLst>
      <p:ext uri="{BB962C8B-B14F-4D97-AF65-F5344CB8AC3E}">
        <p14:creationId xmlns:p14="http://schemas.microsoft.com/office/powerpoint/2010/main" val="17234652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722" y="314394"/>
            <a:ext cx="10972800" cy="1143000"/>
          </a:xfrm>
        </p:spPr>
        <p:txBody>
          <a:bodyPr>
            <a:noAutofit/>
          </a:bodyPr>
          <a:lstStyle/>
          <a:p>
            <a:r>
              <a:rPr lang="en-GB" dirty="0"/>
              <a:t>Medication (II) </a:t>
            </a:r>
          </a:p>
        </p:txBody>
      </p:sp>
      <p:sp>
        <p:nvSpPr>
          <p:cNvPr id="3" name="Content Placeholder 2"/>
          <p:cNvSpPr>
            <a:spLocks noGrp="1"/>
          </p:cNvSpPr>
          <p:nvPr>
            <p:ph idx="1"/>
          </p:nvPr>
        </p:nvSpPr>
        <p:spPr>
          <a:xfrm>
            <a:off x="510209" y="1580093"/>
            <a:ext cx="11413092" cy="4386815"/>
          </a:xfrm>
        </p:spPr>
        <p:txBody>
          <a:bodyPr wrap="square">
            <a:noAutofit/>
          </a:bodyPr>
          <a:lstStyle/>
          <a:p>
            <a:r>
              <a:rPr lang="en-GB" sz="2200" dirty="0"/>
              <a:t>When someone is diagnosed with a mental illness, they may be prescribed medications to treat the illness and/or relieve symptoms.</a:t>
            </a:r>
          </a:p>
          <a:p>
            <a:r>
              <a:rPr lang="en-GB" sz="2200" dirty="0"/>
              <a:t>There are different groups of medication that target different types of mental illness.</a:t>
            </a:r>
          </a:p>
          <a:p>
            <a:r>
              <a:rPr lang="en-GB" sz="2200" dirty="0"/>
              <a:t>Other medications can also be prescribed to relieve challenging symptoms such as anger, aggression or poor sleep.</a:t>
            </a:r>
          </a:p>
          <a:p>
            <a:r>
              <a:rPr lang="en-GB" sz="2200" dirty="0"/>
              <a:t>If medications are prescribed you should make sure that you have information about:</a:t>
            </a:r>
          </a:p>
          <a:p>
            <a:pPr lvl="1"/>
            <a:r>
              <a:rPr lang="en-GB" sz="2200" dirty="0"/>
              <a:t>the name of the medication and what it is prescribed for.</a:t>
            </a:r>
          </a:p>
          <a:p>
            <a:pPr lvl="1"/>
            <a:r>
              <a:rPr lang="en-GB" sz="2200" dirty="0"/>
              <a:t>how long the medication should be taken for and when it will be reviewed.</a:t>
            </a:r>
          </a:p>
          <a:p>
            <a:pPr lvl="1"/>
            <a:r>
              <a:rPr lang="en-GB" sz="2200" dirty="0"/>
              <a:t>how you will know if it is working.</a:t>
            </a:r>
          </a:p>
          <a:p>
            <a:pPr lvl="1"/>
            <a:r>
              <a:rPr lang="en-GB" sz="2200" dirty="0"/>
              <a:t>any side effects or potential drug interactions and what to do about them.</a:t>
            </a:r>
          </a:p>
          <a:p>
            <a:pPr lvl="1"/>
            <a:r>
              <a:rPr lang="en-GB" sz="2200" dirty="0"/>
              <a:t>how to take the medication.</a:t>
            </a:r>
          </a:p>
        </p:txBody>
      </p:sp>
      <p:sp>
        <p:nvSpPr>
          <p:cNvPr id="6" name="Slide Number Placeholder 3">
            <a:extLst>
              <a:ext uri="{FF2B5EF4-FFF2-40B4-BE49-F238E27FC236}">
                <a16:creationId xmlns:a16="http://schemas.microsoft.com/office/drawing/2014/main" id="{ED9E00EA-7618-E14D-B059-3D9B2D2EB97C}"/>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76</a:t>
            </a:fld>
            <a:endParaRPr lang="en-GB" sz="1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904880E-4F12-0C4A-9F87-58F1D7F1686B}"/>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4</a:t>
            </a:r>
          </a:p>
        </p:txBody>
      </p:sp>
    </p:spTree>
    <p:extLst>
      <p:ext uri="{BB962C8B-B14F-4D97-AF65-F5344CB8AC3E}">
        <p14:creationId xmlns:p14="http://schemas.microsoft.com/office/powerpoint/2010/main" val="35434722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Types of medication</a:t>
            </a:r>
          </a:p>
        </p:txBody>
      </p:sp>
      <p:sp>
        <p:nvSpPr>
          <p:cNvPr id="3" name="Content Placeholder 2"/>
          <p:cNvSpPr>
            <a:spLocks noGrp="1"/>
          </p:cNvSpPr>
          <p:nvPr>
            <p:ph idx="1"/>
          </p:nvPr>
        </p:nvSpPr>
        <p:spPr>
          <a:xfrm>
            <a:off x="1030357" y="1611729"/>
            <a:ext cx="10654824" cy="4525963"/>
          </a:xfrm>
        </p:spPr>
        <p:txBody>
          <a:bodyPr>
            <a:noAutofit/>
          </a:bodyPr>
          <a:lstStyle/>
          <a:p>
            <a:r>
              <a:rPr lang="en-GB" sz="2400" dirty="0"/>
              <a:t>Antidepressants, most commonly used in the treatment of depression but may also relieve anxiety or be useful in eating disorders in some cases.</a:t>
            </a:r>
          </a:p>
          <a:p>
            <a:r>
              <a:rPr lang="en-GB" sz="2400" dirty="0"/>
              <a:t>Antipsychotics, most commonly used in psychotic illnesses such as schizophrenia, mania or in severe agitation.</a:t>
            </a:r>
          </a:p>
          <a:p>
            <a:r>
              <a:rPr lang="en-GB" sz="2400" dirty="0"/>
              <a:t>Mood stabilisers, mostly used in bipolar disorders but some drugs in this group will also be used to treat epilepsy.</a:t>
            </a:r>
          </a:p>
          <a:p>
            <a:r>
              <a:rPr lang="en-GB" sz="2400" dirty="0"/>
              <a:t>Anxiolytics, which have commonly been over-prescribed and can be addictive. They are usually used short term for severe anxiety or insomnia.</a:t>
            </a:r>
          </a:p>
          <a:p>
            <a:r>
              <a:rPr lang="en-GB" sz="2400" dirty="0"/>
              <a:t>Most medications are given in tablet form although for some people with                        psychosis, long-acting injections might be used. </a:t>
            </a:r>
          </a:p>
        </p:txBody>
      </p:sp>
      <p:sp>
        <p:nvSpPr>
          <p:cNvPr id="6" name="Slide Number Placeholder 3">
            <a:extLst>
              <a:ext uri="{FF2B5EF4-FFF2-40B4-BE49-F238E27FC236}">
                <a16:creationId xmlns:a16="http://schemas.microsoft.com/office/drawing/2014/main" id="{83BD09AC-BE2B-DA44-A4B3-08C4DB29A4B7}"/>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77</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8CA4F24-0F83-7E40-8A2F-E9A1B2E8B4CA}"/>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4</a:t>
            </a:r>
          </a:p>
        </p:txBody>
      </p:sp>
    </p:spTree>
    <p:extLst>
      <p:ext uri="{BB962C8B-B14F-4D97-AF65-F5344CB8AC3E}">
        <p14:creationId xmlns:p14="http://schemas.microsoft.com/office/powerpoint/2010/main" val="7034894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592" y="387630"/>
            <a:ext cx="10972800" cy="1143000"/>
          </a:xfrm>
        </p:spPr>
        <p:txBody>
          <a:bodyPr>
            <a:normAutofit/>
          </a:bodyPr>
          <a:lstStyle/>
          <a:p>
            <a:r>
              <a:rPr lang="en-GB" dirty="0"/>
              <a:t>Overmedicating (I) </a:t>
            </a:r>
          </a:p>
        </p:txBody>
      </p:sp>
      <p:sp>
        <p:nvSpPr>
          <p:cNvPr id="3" name="Content Placeholder 2"/>
          <p:cNvSpPr>
            <a:spLocks noGrp="1"/>
          </p:cNvSpPr>
          <p:nvPr>
            <p:ph idx="1"/>
          </p:nvPr>
        </p:nvSpPr>
        <p:spPr>
          <a:xfrm>
            <a:off x="943059" y="1812319"/>
            <a:ext cx="10575333" cy="4005072"/>
          </a:xfrm>
        </p:spPr>
        <p:txBody>
          <a:bodyPr>
            <a:noAutofit/>
          </a:bodyPr>
          <a:lstStyle/>
          <a:p>
            <a:r>
              <a:rPr lang="en-GB" sz="2800" dirty="0"/>
              <a:t>There is a lot of evidence that people with intellectual disabilities are more likely to be given psychotropic medication.</a:t>
            </a:r>
          </a:p>
          <a:p>
            <a:r>
              <a:rPr lang="en-GB" sz="2800" dirty="0"/>
              <a:t>Often these medications are given to manage challenging behaviour in patients without a diagnosed mental illness.</a:t>
            </a:r>
          </a:p>
          <a:p>
            <a:r>
              <a:rPr lang="en-GB" sz="2800" dirty="0"/>
              <a:t>There is a project in England called ‘STOMP’ – Stopping Over Medication Of People with learning disabilities, autism or both.</a:t>
            </a:r>
          </a:p>
        </p:txBody>
      </p:sp>
      <p:sp>
        <p:nvSpPr>
          <p:cNvPr id="7" name="Slide Number Placeholder 3">
            <a:extLst>
              <a:ext uri="{FF2B5EF4-FFF2-40B4-BE49-F238E27FC236}">
                <a16:creationId xmlns:a16="http://schemas.microsoft.com/office/drawing/2014/main" id="{FB85F81E-3D87-124F-A188-FADF84832CDC}"/>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78</a:t>
            </a:fld>
            <a:endParaRPr lang="en-GB" sz="1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5D98ABE-DDE0-6648-9813-7A49812A4CDC}"/>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4</a:t>
            </a:r>
          </a:p>
        </p:txBody>
      </p:sp>
    </p:spTree>
    <p:extLst>
      <p:ext uri="{BB962C8B-B14F-4D97-AF65-F5344CB8AC3E}">
        <p14:creationId xmlns:p14="http://schemas.microsoft.com/office/powerpoint/2010/main" val="17884460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3638" y="1739191"/>
            <a:ext cx="11166609" cy="3687574"/>
          </a:xfrm>
        </p:spPr>
        <p:txBody>
          <a:bodyPr>
            <a:noAutofit/>
          </a:bodyPr>
          <a:lstStyle/>
          <a:p>
            <a:r>
              <a:rPr lang="en-GB" sz="2600" dirty="0"/>
              <a:t>Approx. 30,000 to 35,000 adults with intellectual disabilities are </a:t>
            </a:r>
            <a:br>
              <a:rPr lang="en-GB" sz="2600" dirty="0"/>
            </a:br>
            <a:r>
              <a:rPr lang="en-GB" sz="2600" dirty="0"/>
              <a:t>taking psychotropic medicines when they do not have a mental illness.</a:t>
            </a:r>
          </a:p>
          <a:p>
            <a:r>
              <a:rPr lang="en-GB" sz="2600" dirty="0"/>
              <a:t>Many of these medications have side effects.</a:t>
            </a:r>
          </a:p>
          <a:p>
            <a:r>
              <a:rPr lang="en-GB" sz="2600" dirty="0"/>
              <a:t>STOMP project is aimed at GPs, support staff and intellectual </a:t>
            </a:r>
            <a:br>
              <a:rPr lang="en-GB" sz="2600" dirty="0"/>
            </a:br>
            <a:r>
              <a:rPr lang="en-GB" sz="2600" dirty="0"/>
              <a:t>disability teams.</a:t>
            </a:r>
          </a:p>
          <a:p>
            <a:r>
              <a:rPr lang="en-GB" sz="2600" dirty="0"/>
              <a:t>It aims to ensure that people only receive these medications for </a:t>
            </a:r>
            <a:br>
              <a:rPr lang="en-GB" sz="2600" dirty="0"/>
            </a:br>
            <a:r>
              <a:rPr lang="en-GB" sz="2600" dirty="0"/>
              <a:t>mental illness and that they are monitored.</a:t>
            </a:r>
          </a:p>
          <a:p>
            <a:r>
              <a:rPr lang="en-GB" sz="2600" dirty="0"/>
              <a:t>You can read about this at: </a:t>
            </a:r>
            <a:br>
              <a:rPr lang="en-GB" sz="2600" dirty="0"/>
            </a:br>
            <a:r>
              <a:rPr lang="en-GB" sz="2600" dirty="0">
                <a:hlinkClick r:id="rId2"/>
              </a:rPr>
              <a:t>https://www.england.nhs.uk/learning-disabilities/improving-health/stomp/</a:t>
            </a:r>
            <a:r>
              <a:rPr lang="en-GB" sz="2600" dirty="0"/>
              <a:t> </a:t>
            </a:r>
          </a:p>
        </p:txBody>
      </p:sp>
      <p:sp>
        <p:nvSpPr>
          <p:cNvPr id="7" name="Slide Number Placeholder 3">
            <a:extLst>
              <a:ext uri="{FF2B5EF4-FFF2-40B4-BE49-F238E27FC236}">
                <a16:creationId xmlns:a16="http://schemas.microsoft.com/office/drawing/2014/main" id="{98E4B773-1164-BC45-8553-60BDD4F04563}"/>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79</a:t>
            </a:fld>
            <a:endParaRPr lang="en-GB" sz="1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0AB2813-AA0C-0B4C-AD82-7F736F277A67}"/>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4</a:t>
            </a:r>
          </a:p>
        </p:txBody>
      </p:sp>
      <p:sp>
        <p:nvSpPr>
          <p:cNvPr id="9" name="Title 1">
            <a:extLst>
              <a:ext uri="{FF2B5EF4-FFF2-40B4-BE49-F238E27FC236}">
                <a16:creationId xmlns:a16="http://schemas.microsoft.com/office/drawing/2014/main" id="{F4DB3500-53EA-8640-9252-64009B6043DB}"/>
              </a:ext>
            </a:extLst>
          </p:cNvPr>
          <p:cNvSpPr>
            <a:spLocks noGrp="1"/>
          </p:cNvSpPr>
          <p:nvPr>
            <p:ph type="title"/>
          </p:nvPr>
        </p:nvSpPr>
        <p:spPr>
          <a:xfrm>
            <a:off x="545592" y="387630"/>
            <a:ext cx="10972800" cy="1143000"/>
          </a:xfrm>
        </p:spPr>
        <p:txBody>
          <a:bodyPr>
            <a:normAutofit/>
          </a:bodyPr>
          <a:lstStyle/>
          <a:p>
            <a:r>
              <a:rPr lang="en-GB" dirty="0"/>
              <a:t>Overmedicating (II) </a:t>
            </a:r>
          </a:p>
        </p:txBody>
      </p:sp>
    </p:spTree>
    <p:extLst>
      <p:ext uri="{BB962C8B-B14F-4D97-AF65-F5344CB8AC3E}">
        <p14:creationId xmlns:p14="http://schemas.microsoft.com/office/powerpoint/2010/main" val="17303174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57385"/>
            <a:ext cx="10972800" cy="1143000"/>
          </a:xfrm>
        </p:spPr>
        <p:txBody>
          <a:bodyPr>
            <a:normAutofit/>
          </a:bodyPr>
          <a:lstStyle/>
          <a:p>
            <a:r>
              <a:rPr lang="en-GB" dirty="0"/>
              <a:t>Group work</a:t>
            </a:r>
          </a:p>
        </p:txBody>
      </p:sp>
      <p:sp>
        <p:nvSpPr>
          <p:cNvPr id="3" name="Content Placeholder 2"/>
          <p:cNvSpPr>
            <a:spLocks noGrp="1"/>
          </p:cNvSpPr>
          <p:nvPr>
            <p:ph idx="1"/>
          </p:nvPr>
        </p:nvSpPr>
        <p:spPr>
          <a:xfrm>
            <a:off x="2276858" y="2337418"/>
            <a:ext cx="8283678" cy="2401730"/>
          </a:xfrm>
        </p:spPr>
        <p:txBody>
          <a:bodyPr/>
          <a:lstStyle/>
          <a:p>
            <a:r>
              <a:rPr lang="en-GB" sz="3500" dirty="0"/>
              <a:t>What is mental health?</a:t>
            </a:r>
          </a:p>
          <a:p>
            <a:r>
              <a:rPr lang="en-GB" sz="3500" dirty="0"/>
              <a:t>Think about what this means to you.</a:t>
            </a:r>
          </a:p>
          <a:p>
            <a:pPr marL="0" indent="0">
              <a:buNone/>
            </a:pPr>
            <a:endParaRPr lang="en-GB" dirty="0"/>
          </a:p>
        </p:txBody>
      </p:sp>
      <p:sp>
        <p:nvSpPr>
          <p:cNvPr id="8" name="Slide Number Placeholder 3">
            <a:extLst>
              <a:ext uri="{FF2B5EF4-FFF2-40B4-BE49-F238E27FC236}">
                <a16:creationId xmlns:a16="http://schemas.microsoft.com/office/drawing/2014/main" id="{51853244-7902-814E-A955-0BD0DF00A02B}"/>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8</a:t>
            </a:fld>
            <a:endParaRPr lang="en-GB" sz="16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B4622FF-8932-904E-BE32-7209FFDF90A7}"/>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1</a:t>
            </a:r>
          </a:p>
        </p:txBody>
      </p:sp>
    </p:spTree>
    <p:extLst>
      <p:ext uri="{BB962C8B-B14F-4D97-AF65-F5344CB8AC3E}">
        <p14:creationId xmlns:p14="http://schemas.microsoft.com/office/powerpoint/2010/main" val="14004219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4196"/>
            <a:ext cx="10972800" cy="1143000"/>
          </a:xfrm>
        </p:spPr>
        <p:txBody>
          <a:bodyPr>
            <a:noAutofit/>
          </a:bodyPr>
          <a:lstStyle/>
          <a:p>
            <a:r>
              <a:rPr lang="en-GB" dirty="0"/>
              <a:t>Electroconvulsive therapy (ECT)</a:t>
            </a:r>
          </a:p>
        </p:txBody>
      </p:sp>
      <p:sp>
        <p:nvSpPr>
          <p:cNvPr id="3" name="Content Placeholder 2"/>
          <p:cNvSpPr>
            <a:spLocks noGrp="1"/>
          </p:cNvSpPr>
          <p:nvPr>
            <p:ph idx="1"/>
          </p:nvPr>
        </p:nvSpPr>
        <p:spPr>
          <a:xfrm>
            <a:off x="967409" y="1709758"/>
            <a:ext cx="10823713" cy="4038574"/>
          </a:xfrm>
        </p:spPr>
        <p:txBody>
          <a:bodyPr>
            <a:noAutofit/>
          </a:bodyPr>
          <a:lstStyle/>
          <a:p>
            <a:r>
              <a:rPr lang="en-GB" sz="2800" dirty="0"/>
              <a:t>ECT is used when other treatment methods have failed for people with severe depression and is used where there is a risk to life or further serious deterioration of a person’s condition </a:t>
            </a:r>
          </a:p>
          <a:p>
            <a:r>
              <a:rPr lang="en-GB" sz="2800" dirty="0"/>
              <a:t>In some cases it is also used to treat mania</a:t>
            </a:r>
          </a:p>
          <a:p>
            <a:r>
              <a:rPr lang="en-GB" sz="2800" dirty="0"/>
              <a:t>For many, ECT has an almost immediate effect</a:t>
            </a:r>
          </a:p>
          <a:p>
            <a:r>
              <a:rPr lang="en-GB" sz="2800" dirty="0"/>
              <a:t>Support is necessary both during and between sessions </a:t>
            </a:r>
          </a:p>
          <a:p>
            <a:r>
              <a:rPr lang="en-GB" sz="2800" dirty="0"/>
              <a:t>Some people who have ECT complain about memory loss or, feel their memory is not as good as it used to be</a:t>
            </a:r>
          </a:p>
        </p:txBody>
      </p:sp>
      <p:sp>
        <p:nvSpPr>
          <p:cNvPr id="7" name="Slide Number Placeholder 3">
            <a:extLst>
              <a:ext uri="{FF2B5EF4-FFF2-40B4-BE49-F238E27FC236}">
                <a16:creationId xmlns:a16="http://schemas.microsoft.com/office/drawing/2014/main" id="{E93EBBF3-3654-6149-80B2-7932801DA627}"/>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80</a:t>
            </a:fld>
            <a:endParaRPr lang="en-GB" sz="1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B8ACA96-24BA-E74F-AFBD-0FC52268AFEA}"/>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4</a:t>
            </a:r>
          </a:p>
        </p:txBody>
      </p:sp>
    </p:spTree>
    <p:extLst>
      <p:ext uri="{BB962C8B-B14F-4D97-AF65-F5344CB8AC3E}">
        <p14:creationId xmlns:p14="http://schemas.microsoft.com/office/powerpoint/2010/main" val="40532527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304" y="543220"/>
            <a:ext cx="11278522" cy="1663499"/>
          </a:xfrm>
        </p:spPr>
        <p:txBody>
          <a:bodyPr>
            <a:noAutofit/>
          </a:bodyPr>
          <a:lstStyle/>
          <a:p>
            <a:pPr>
              <a:lnSpc>
                <a:spcPts val="4880"/>
              </a:lnSpc>
            </a:pPr>
            <a:r>
              <a:rPr lang="en-GB" dirty="0"/>
              <a:t>Section 5: Mental health </a:t>
            </a:r>
            <a:br>
              <a:rPr lang="en-GB" dirty="0"/>
            </a:br>
            <a:r>
              <a:rPr lang="en-GB" dirty="0"/>
              <a:t>promotion and the views of people </a:t>
            </a:r>
            <a:br>
              <a:rPr lang="en-GB" dirty="0"/>
            </a:br>
            <a:r>
              <a:rPr lang="en-GB" dirty="0"/>
              <a:t>with an intellectual disability</a:t>
            </a:r>
          </a:p>
        </p:txBody>
      </p:sp>
      <p:sp>
        <p:nvSpPr>
          <p:cNvPr id="3" name="Content Placeholder 2"/>
          <p:cNvSpPr>
            <a:spLocks noGrp="1"/>
          </p:cNvSpPr>
          <p:nvPr>
            <p:ph idx="1"/>
          </p:nvPr>
        </p:nvSpPr>
        <p:spPr>
          <a:xfrm>
            <a:off x="1247562" y="2704269"/>
            <a:ext cx="10763736" cy="3130001"/>
          </a:xfrm>
        </p:spPr>
        <p:txBody>
          <a:bodyPr>
            <a:noAutofit/>
          </a:bodyPr>
          <a:lstStyle/>
          <a:p>
            <a:pPr>
              <a:lnSpc>
                <a:spcPct val="110000"/>
              </a:lnSpc>
            </a:pPr>
            <a:r>
              <a:rPr lang="en-GB" sz="2400" dirty="0"/>
              <a:t>Mental health promotion.</a:t>
            </a:r>
          </a:p>
          <a:p>
            <a:pPr>
              <a:lnSpc>
                <a:spcPct val="110000"/>
              </a:lnSpc>
            </a:pPr>
            <a:r>
              <a:rPr lang="en-GB" sz="2400" dirty="0"/>
              <a:t>Mental health promotion groups for people with an intellectual disability.</a:t>
            </a:r>
          </a:p>
          <a:p>
            <a:pPr>
              <a:lnSpc>
                <a:spcPct val="110000"/>
              </a:lnSpc>
            </a:pPr>
            <a:r>
              <a:rPr lang="en-GB" sz="2400" dirty="0"/>
              <a:t>Two examples of groups. </a:t>
            </a:r>
          </a:p>
          <a:p>
            <a:pPr>
              <a:lnSpc>
                <a:spcPct val="110000"/>
              </a:lnSpc>
            </a:pPr>
            <a:r>
              <a:rPr lang="en-GB" sz="2400" dirty="0"/>
              <a:t>Role of support workers.</a:t>
            </a:r>
          </a:p>
          <a:p>
            <a:pPr>
              <a:lnSpc>
                <a:spcPct val="110000"/>
              </a:lnSpc>
            </a:pPr>
            <a:r>
              <a:rPr lang="en-GB" sz="2400" dirty="0"/>
              <a:t>What staff should know and be good at in mental health promotion.</a:t>
            </a:r>
          </a:p>
          <a:p>
            <a:pPr>
              <a:lnSpc>
                <a:spcPct val="110000"/>
              </a:lnSpc>
            </a:pPr>
            <a:r>
              <a:rPr lang="en-GB" sz="2400" dirty="0"/>
              <a:t>Bill of Rights.</a:t>
            </a:r>
          </a:p>
        </p:txBody>
      </p:sp>
      <p:sp>
        <p:nvSpPr>
          <p:cNvPr id="6" name="Slide Number Placeholder 3">
            <a:extLst>
              <a:ext uri="{FF2B5EF4-FFF2-40B4-BE49-F238E27FC236}">
                <a16:creationId xmlns:a16="http://schemas.microsoft.com/office/drawing/2014/main" id="{932B3039-2A92-FF43-8C3B-88E7E9B06281}"/>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81</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EB521EA-8CC7-0F4E-B3CB-868622F06BA3}"/>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5</a:t>
            </a:r>
          </a:p>
        </p:txBody>
      </p:sp>
    </p:spTree>
    <p:extLst>
      <p:ext uri="{BB962C8B-B14F-4D97-AF65-F5344CB8AC3E}">
        <p14:creationId xmlns:p14="http://schemas.microsoft.com/office/powerpoint/2010/main" val="19713719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68041" y="540188"/>
            <a:ext cx="8895522" cy="1318730"/>
          </a:xfrm>
        </p:spPr>
        <p:txBody>
          <a:bodyPr>
            <a:noAutofit/>
          </a:bodyPr>
          <a:lstStyle/>
          <a:p>
            <a:pPr>
              <a:lnSpc>
                <a:spcPts val="4880"/>
              </a:lnSpc>
            </a:pPr>
            <a:r>
              <a:rPr lang="en-GB" dirty="0"/>
              <a:t>Mental health promotion and </a:t>
            </a:r>
            <a:br>
              <a:rPr lang="en-GB" dirty="0"/>
            </a:br>
            <a:r>
              <a:rPr lang="en-GB" dirty="0"/>
              <a:t>the views of people with </a:t>
            </a:r>
            <a:br>
              <a:rPr lang="en-GB" dirty="0"/>
            </a:br>
            <a:r>
              <a:rPr lang="en-GB" dirty="0"/>
              <a:t>an intellectual disability</a:t>
            </a:r>
          </a:p>
        </p:txBody>
      </p:sp>
      <p:sp>
        <p:nvSpPr>
          <p:cNvPr id="6" name="Slide Number Placeholder 3">
            <a:extLst>
              <a:ext uri="{FF2B5EF4-FFF2-40B4-BE49-F238E27FC236}">
                <a16:creationId xmlns:a16="http://schemas.microsoft.com/office/drawing/2014/main" id="{F7613D48-74EC-0D47-8143-A4AE1FB435A0}"/>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82</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8712630-4212-9745-BE98-40200030B935}"/>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5</a:t>
            </a:r>
          </a:p>
        </p:txBody>
      </p:sp>
      <p:sp>
        <p:nvSpPr>
          <p:cNvPr id="8" name="Content Placeholder 2">
            <a:extLst>
              <a:ext uri="{FF2B5EF4-FFF2-40B4-BE49-F238E27FC236}">
                <a16:creationId xmlns:a16="http://schemas.microsoft.com/office/drawing/2014/main" id="{B2D8EF79-D3F0-CF4F-ACD5-DEE166AB5B8D}"/>
              </a:ext>
            </a:extLst>
          </p:cNvPr>
          <p:cNvSpPr txBox="1">
            <a:spLocks/>
          </p:cNvSpPr>
          <p:nvPr/>
        </p:nvSpPr>
        <p:spPr>
          <a:xfrm>
            <a:off x="584792" y="3105070"/>
            <a:ext cx="3387812" cy="261524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dirty="0"/>
              <a:t>Intellectual disability 3: </a:t>
            </a:r>
            <a:br>
              <a:rPr lang="en-GB" dirty="0"/>
            </a:br>
            <a:r>
              <a:rPr lang="en-GB" dirty="0"/>
              <a:t>How they can </a:t>
            </a:r>
            <a:br>
              <a:rPr lang="en-GB" dirty="0"/>
            </a:br>
            <a:r>
              <a:rPr lang="en-GB" dirty="0"/>
              <a:t>be supported</a:t>
            </a:r>
          </a:p>
        </p:txBody>
      </p:sp>
      <p:pic>
        <p:nvPicPr>
          <p:cNvPr id="5" name="Picture 4">
            <a:hlinkClick r:id="rId3"/>
            <a:extLst>
              <a:ext uri="{FF2B5EF4-FFF2-40B4-BE49-F238E27FC236}">
                <a16:creationId xmlns:a16="http://schemas.microsoft.com/office/drawing/2014/main" id="{DF487C6D-193D-C04B-9CE5-1A2B164B1B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3513" y="2365513"/>
            <a:ext cx="6351295" cy="3569371"/>
          </a:xfrm>
          <a:prstGeom prst="rect">
            <a:avLst/>
          </a:prstGeom>
        </p:spPr>
      </p:pic>
    </p:spTree>
    <p:extLst>
      <p:ext uri="{BB962C8B-B14F-4D97-AF65-F5344CB8AC3E}">
        <p14:creationId xmlns:p14="http://schemas.microsoft.com/office/powerpoint/2010/main" val="5032275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26" y="419290"/>
            <a:ext cx="10972800" cy="1143000"/>
          </a:xfrm>
        </p:spPr>
        <p:txBody>
          <a:bodyPr>
            <a:noAutofit/>
          </a:bodyPr>
          <a:lstStyle/>
          <a:p>
            <a:r>
              <a:rPr lang="en-GB" dirty="0"/>
              <a:t>Mental health promotion (I)</a:t>
            </a:r>
          </a:p>
        </p:txBody>
      </p:sp>
      <p:sp>
        <p:nvSpPr>
          <p:cNvPr id="3" name="Content Placeholder 2"/>
          <p:cNvSpPr>
            <a:spLocks noGrp="1"/>
          </p:cNvSpPr>
          <p:nvPr>
            <p:ph idx="1"/>
          </p:nvPr>
        </p:nvSpPr>
        <p:spPr>
          <a:xfrm>
            <a:off x="1673090" y="1968791"/>
            <a:ext cx="9538252" cy="3457976"/>
          </a:xfrm>
        </p:spPr>
        <p:txBody>
          <a:bodyPr>
            <a:normAutofit/>
          </a:bodyPr>
          <a:lstStyle/>
          <a:p>
            <a:r>
              <a:rPr lang="en-GB" dirty="0"/>
              <a:t>Mental health promotion involves any action, thoughts, intentions etc to enhance the mental wellbeing of individuals and their families.</a:t>
            </a:r>
          </a:p>
          <a:p>
            <a:r>
              <a:rPr lang="en-GB" dirty="0"/>
              <a:t>Mental health promotion initiatives can be targeted at organisations or communities in the form of public health campaigns. </a:t>
            </a:r>
          </a:p>
        </p:txBody>
      </p:sp>
      <p:sp>
        <p:nvSpPr>
          <p:cNvPr id="6" name="Slide Number Placeholder 3">
            <a:extLst>
              <a:ext uri="{FF2B5EF4-FFF2-40B4-BE49-F238E27FC236}">
                <a16:creationId xmlns:a16="http://schemas.microsoft.com/office/drawing/2014/main" id="{18853C1E-568D-8A4A-AA20-18E0D78F865C}"/>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83</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64C1504-EAFC-5A4A-B7E4-D90A6C2500FF}"/>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5</a:t>
            </a:r>
          </a:p>
        </p:txBody>
      </p:sp>
    </p:spTree>
    <p:extLst>
      <p:ext uri="{BB962C8B-B14F-4D97-AF65-F5344CB8AC3E}">
        <p14:creationId xmlns:p14="http://schemas.microsoft.com/office/powerpoint/2010/main" val="7633988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0588" y="1631864"/>
            <a:ext cx="10452652" cy="4224529"/>
          </a:xfrm>
        </p:spPr>
        <p:txBody>
          <a:bodyPr>
            <a:noAutofit/>
          </a:bodyPr>
          <a:lstStyle/>
          <a:p>
            <a:r>
              <a:rPr lang="en-GB" sz="2400" dirty="0"/>
              <a:t>Mental health promotion can be complex with a number of components, and may include:</a:t>
            </a:r>
          </a:p>
          <a:p>
            <a:pPr lvl="1"/>
            <a:r>
              <a:rPr lang="en-GB" sz="2400" dirty="0"/>
              <a:t>managing change</a:t>
            </a:r>
          </a:p>
          <a:p>
            <a:pPr lvl="1"/>
            <a:r>
              <a:rPr lang="en-GB" sz="2400" dirty="0"/>
              <a:t>modifying the environment</a:t>
            </a:r>
          </a:p>
          <a:p>
            <a:pPr lvl="1"/>
            <a:r>
              <a:rPr lang="en-GB" sz="2400" dirty="0"/>
              <a:t>making contact with other people and developing relationships</a:t>
            </a:r>
          </a:p>
          <a:p>
            <a:pPr lvl="1"/>
            <a:r>
              <a:rPr lang="en-GB" sz="2400" dirty="0"/>
              <a:t>recognising, understanding and communicating thoughts and feelings</a:t>
            </a:r>
          </a:p>
          <a:p>
            <a:pPr lvl="1"/>
            <a:r>
              <a:rPr lang="en-GB" sz="2400" dirty="0"/>
              <a:t>managing negative and positive experiences and feelings </a:t>
            </a:r>
            <a:br>
              <a:rPr lang="en-GB" sz="2400" dirty="0"/>
            </a:br>
            <a:r>
              <a:rPr lang="en-GB" sz="2400" dirty="0"/>
              <a:t>(stress and adversity)</a:t>
            </a:r>
          </a:p>
          <a:p>
            <a:pPr lvl="1"/>
            <a:r>
              <a:rPr lang="en-GB" sz="2400" dirty="0"/>
              <a:t>believing in their ability or capacities e.g. experiencing achievements</a:t>
            </a:r>
          </a:p>
          <a:p>
            <a:pPr lvl="1"/>
            <a:r>
              <a:rPr lang="en-GB" sz="2400" dirty="0"/>
              <a:t>developing feelings of self-worth.</a:t>
            </a:r>
          </a:p>
        </p:txBody>
      </p:sp>
      <p:sp>
        <p:nvSpPr>
          <p:cNvPr id="6" name="Slide Number Placeholder 3">
            <a:extLst>
              <a:ext uri="{FF2B5EF4-FFF2-40B4-BE49-F238E27FC236}">
                <a16:creationId xmlns:a16="http://schemas.microsoft.com/office/drawing/2014/main" id="{D66E0D7F-4068-3149-9A1A-AB24827175A7}"/>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84</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5577C62-9267-1646-90C4-F658BA7BD36C}"/>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5</a:t>
            </a:r>
          </a:p>
        </p:txBody>
      </p:sp>
      <p:sp>
        <p:nvSpPr>
          <p:cNvPr id="9" name="Title 1">
            <a:extLst>
              <a:ext uri="{FF2B5EF4-FFF2-40B4-BE49-F238E27FC236}">
                <a16:creationId xmlns:a16="http://schemas.microsoft.com/office/drawing/2014/main" id="{911E259B-C82F-0040-BF1E-CC1B23C3521A}"/>
              </a:ext>
            </a:extLst>
          </p:cNvPr>
          <p:cNvSpPr>
            <a:spLocks noGrp="1"/>
          </p:cNvSpPr>
          <p:nvPr>
            <p:ph type="title"/>
          </p:nvPr>
        </p:nvSpPr>
        <p:spPr>
          <a:xfrm>
            <a:off x="540026" y="419290"/>
            <a:ext cx="10972800" cy="1143000"/>
          </a:xfrm>
        </p:spPr>
        <p:txBody>
          <a:bodyPr>
            <a:noAutofit/>
          </a:bodyPr>
          <a:lstStyle/>
          <a:p>
            <a:r>
              <a:rPr lang="en-GB" dirty="0"/>
              <a:t>Mental health promotion (II)</a:t>
            </a:r>
          </a:p>
        </p:txBody>
      </p:sp>
    </p:spTree>
    <p:extLst>
      <p:ext uri="{BB962C8B-B14F-4D97-AF65-F5344CB8AC3E}">
        <p14:creationId xmlns:p14="http://schemas.microsoft.com/office/powerpoint/2010/main" val="13827390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dirty="0"/>
              <a:t>Starting a group</a:t>
            </a:r>
          </a:p>
        </p:txBody>
      </p:sp>
      <p:sp>
        <p:nvSpPr>
          <p:cNvPr id="3" name="Content Placeholder 2"/>
          <p:cNvSpPr>
            <a:spLocks noGrp="1"/>
          </p:cNvSpPr>
          <p:nvPr>
            <p:ph idx="1"/>
          </p:nvPr>
        </p:nvSpPr>
        <p:spPr>
          <a:xfrm>
            <a:off x="1220201" y="1511904"/>
            <a:ext cx="9751597" cy="4525963"/>
          </a:xfrm>
        </p:spPr>
        <p:txBody>
          <a:bodyPr>
            <a:normAutofit lnSpcReduction="10000"/>
          </a:bodyPr>
          <a:lstStyle/>
          <a:p>
            <a:pPr>
              <a:lnSpc>
                <a:spcPct val="110000"/>
              </a:lnSpc>
            </a:pPr>
            <a:r>
              <a:rPr lang="en-GB" sz="2800" dirty="0"/>
              <a:t>Mental health promotion groups such as Mindapples and The Tuesday Group were set up to help support people with an intellectual disability to develop, practise and learn new skills to promote positive mental health. </a:t>
            </a:r>
          </a:p>
          <a:p>
            <a:pPr>
              <a:lnSpc>
                <a:spcPct val="110000"/>
              </a:lnSpc>
            </a:pPr>
            <a:r>
              <a:rPr lang="en-GB" sz="2800" dirty="0"/>
              <a:t>Both groups were formed following consultation with local service user organisations on what support people with an intellectual disability wanted for their mental health. A common theme was a need for support groups and information about mental health problems and how people can stay mentally well.</a:t>
            </a:r>
          </a:p>
        </p:txBody>
      </p:sp>
      <p:sp>
        <p:nvSpPr>
          <p:cNvPr id="6" name="Slide Number Placeholder 3">
            <a:extLst>
              <a:ext uri="{FF2B5EF4-FFF2-40B4-BE49-F238E27FC236}">
                <a16:creationId xmlns:a16="http://schemas.microsoft.com/office/drawing/2014/main" id="{8554CEE8-C2F7-2746-8082-7469D885DF3A}"/>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85</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061D705-D837-4945-A895-9AD7A9F732EC}"/>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5</a:t>
            </a:r>
          </a:p>
        </p:txBody>
      </p:sp>
    </p:spTree>
    <p:extLst>
      <p:ext uri="{BB962C8B-B14F-4D97-AF65-F5344CB8AC3E}">
        <p14:creationId xmlns:p14="http://schemas.microsoft.com/office/powerpoint/2010/main" val="17749249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49250"/>
            <a:ext cx="10972800" cy="1143000"/>
          </a:xfrm>
        </p:spPr>
        <p:txBody>
          <a:bodyPr>
            <a:normAutofit/>
          </a:bodyPr>
          <a:lstStyle/>
          <a:p>
            <a:r>
              <a:rPr lang="en-GB" dirty="0"/>
              <a:t>Format of groups</a:t>
            </a:r>
          </a:p>
        </p:txBody>
      </p:sp>
      <p:sp>
        <p:nvSpPr>
          <p:cNvPr id="3" name="Content Placeholder 2"/>
          <p:cNvSpPr>
            <a:spLocks noGrp="1"/>
          </p:cNvSpPr>
          <p:nvPr>
            <p:ph idx="1"/>
          </p:nvPr>
        </p:nvSpPr>
        <p:spPr>
          <a:xfrm>
            <a:off x="1822174" y="1793604"/>
            <a:ext cx="8345557" cy="3743286"/>
          </a:xfrm>
        </p:spPr>
        <p:txBody>
          <a:bodyPr/>
          <a:lstStyle/>
          <a:p>
            <a:r>
              <a:rPr lang="en-GB" dirty="0"/>
              <a:t>Groups can operate on an ongoing open basis or be time-limited.</a:t>
            </a:r>
          </a:p>
          <a:p>
            <a:r>
              <a:rPr lang="en-GB" dirty="0"/>
              <a:t>What topics do you feel it is important to include to promote positive mental health?</a:t>
            </a:r>
          </a:p>
        </p:txBody>
      </p:sp>
      <p:sp>
        <p:nvSpPr>
          <p:cNvPr id="6" name="Slide Number Placeholder 3">
            <a:extLst>
              <a:ext uri="{FF2B5EF4-FFF2-40B4-BE49-F238E27FC236}">
                <a16:creationId xmlns:a16="http://schemas.microsoft.com/office/drawing/2014/main" id="{385B3090-65F3-E54D-8A27-63A5F8019B5A}"/>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86</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1F7AD16-BAEF-7940-B7BE-7F19179F4364}"/>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5</a:t>
            </a:r>
          </a:p>
        </p:txBody>
      </p:sp>
    </p:spTree>
    <p:extLst>
      <p:ext uri="{BB962C8B-B14F-4D97-AF65-F5344CB8AC3E}">
        <p14:creationId xmlns:p14="http://schemas.microsoft.com/office/powerpoint/2010/main" val="13581877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54760"/>
            <a:ext cx="10972800" cy="1143000"/>
          </a:xfrm>
        </p:spPr>
        <p:txBody>
          <a:bodyPr>
            <a:normAutofit/>
          </a:bodyPr>
          <a:lstStyle/>
          <a:p>
            <a:r>
              <a:rPr lang="en-GB" dirty="0"/>
              <a:t>How to self-care</a:t>
            </a:r>
          </a:p>
        </p:txBody>
      </p:sp>
      <p:sp>
        <p:nvSpPr>
          <p:cNvPr id="3" name="Content Placeholder 2"/>
          <p:cNvSpPr>
            <a:spLocks noGrp="1"/>
          </p:cNvSpPr>
          <p:nvPr>
            <p:ph idx="1"/>
          </p:nvPr>
        </p:nvSpPr>
        <p:spPr>
          <a:xfrm>
            <a:off x="640402" y="1557212"/>
            <a:ext cx="11289369" cy="5160598"/>
          </a:xfrm>
        </p:spPr>
        <p:txBody>
          <a:bodyPr>
            <a:noAutofit/>
          </a:bodyPr>
          <a:lstStyle/>
          <a:p>
            <a:r>
              <a:rPr lang="en-GB" sz="2400" dirty="0"/>
              <a:t>Learn ways to relax and ways to help you sleep.</a:t>
            </a:r>
          </a:p>
          <a:p>
            <a:r>
              <a:rPr lang="en-GB" sz="2400" dirty="0"/>
              <a:t>Know what can make you depressed or anxious.</a:t>
            </a:r>
          </a:p>
          <a:p>
            <a:r>
              <a:rPr lang="en-GB" sz="2400" dirty="0"/>
              <a:t>Have information that is easy to understand about mental health and services.</a:t>
            </a:r>
          </a:p>
          <a:p>
            <a:r>
              <a:rPr lang="en-GB" sz="2400" dirty="0"/>
              <a:t>Speak up for yourself.</a:t>
            </a:r>
          </a:p>
          <a:p>
            <a:r>
              <a:rPr lang="en-GB" sz="2400" dirty="0"/>
              <a:t>Recognise your own emotions and feelings and identify situations that might </a:t>
            </a:r>
            <a:br>
              <a:rPr lang="en-GB" sz="2400" dirty="0"/>
            </a:br>
            <a:r>
              <a:rPr lang="en-GB" sz="2400" dirty="0"/>
              <a:t>be stressful.</a:t>
            </a:r>
          </a:p>
          <a:p>
            <a:r>
              <a:rPr lang="en-GB" sz="2400" dirty="0"/>
              <a:t>Help to cope with stressful events more effectively.</a:t>
            </a:r>
          </a:p>
          <a:p>
            <a:r>
              <a:rPr lang="en-GB" sz="2400" dirty="0"/>
              <a:t>Raise awareness of non-psychotic illness, especially depression and anxiety.</a:t>
            </a:r>
          </a:p>
          <a:p>
            <a:r>
              <a:rPr lang="en-GB" sz="2400" dirty="0"/>
              <a:t>Provide information regarding the range of services available in their local area, not only clinical services, but also leisure, advocacy and support services.</a:t>
            </a:r>
          </a:p>
        </p:txBody>
      </p:sp>
      <p:sp>
        <p:nvSpPr>
          <p:cNvPr id="6" name="Slide Number Placeholder 3">
            <a:extLst>
              <a:ext uri="{FF2B5EF4-FFF2-40B4-BE49-F238E27FC236}">
                <a16:creationId xmlns:a16="http://schemas.microsoft.com/office/drawing/2014/main" id="{A6819E53-B446-8F4B-9D30-187217EACC10}"/>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87</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35AF6D4-E40A-C649-B32A-DB7FD3CA872D}"/>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5</a:t>
            </a:r>
          </a:p>
        </p:txBody>
      </p:sp>
    </p:spTree>
    <p:extLst>
      <p:ext uri="{BB962C8B-B14F-4D97-AF65-F5344CB8AC3E}">
        <p14:creationId xmlns:p14="http://schemas.microsoft.com/office/powerpoint/2010/main" val="10167898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15004"/>
            <a:ext cx="10972800" cy="1143000"/>
          </a:xfrm>
        </p:spPr>
        <p:txBody>
          <a:bodyPr>
            <a:normAutofit/>
          </a:bodyPr>
          <a:lstStyle/>
          <a:p>
            <a:r>
              <a:rPr lang="en-GB" dirty="0"/>
              <a:t>Case study 1 – The Tuesday Group</a:t>
            </a:r>
          </a:p>
        </p:txBody>
      </p:sp>
      <p:sp>
        <p:nvSpPr>
          <p:cNvPr id="3" name="Content Placeholder 2"/>
          <p:cNvSpPr>
            <a:spLocks noGrp="1"/>
          </p:cNvSpPr>
          <p:nvPr>
            <p:ph idx="1"/>
          </p:nvPr>
        </p:nvSpPr>
        <p:spPr>
          <a:xfrm>
            <a:off x="1079472" y="1278491"/>
            <a:ext cx="10502928" cy="4963284"/>
          </a:xfrm>
        </p:spPr>
        <p:txBody>
          <a:bodyPr>
            <a:noAutofit/>
          </a:bodyPr>
          <a:lstStyle/>
          <a:p>
            <a:pPr marL="0" indent="0">
              <a:spcAft>
                <a:spcPts val="1200"/>
              </a:spcAft>
              <a:buNone/>
            </a:pPr>
            <a:r>
              <a:rPr lang="en-GB" sz="2300" dirty="0"/>
              <a:t>The first group comprised a ten-week course of two-hourly sessions and was aimed at reducing or preventing the likelihood of people developing depression (non-psychotic) and anxiety disorders. The sessions covered: </a:t>
            </a:r>
          </a:p>
          <a:p>
            <a:pPr marL="971550" lvl="1" indent="-514350">
              <a:spcBef>
                <a:spcPts val="0"/>
              </a:spcBef>
              <a:buFont typeface="+mj-lt"/>
              <a:buAutoNum type="arabicPeriod"/>
            </a:pPr>
            <a:r>
              <a:rPr lang="en-GB" sz="2100" dirty="0"/>
              <a:t>General introduction, getting to know each other, establishing ground rules.</a:t>
            </a:r>
          </a:p>
          <a:p>
            <a:pPr marL="971550" lvl="1" indent="-514350">
              <a:spcBef>
                <a:spcPts val="0"/>
              </a:spcBef>
              <a:buFont typeface="+mj-lt"/>
              <a:buAutoNum type="arabicPeriod"/>
            </a:pPr>
            <a:r>
              <a:rPr lang="en-GB" sz="2100" dirty="0"/>
              <a:t>Understanding and recognising your emotions, especially those associated with depression/anxiety, and the situations in which they might occur.</a:t>
            </a:r>
          </a:p>
          <a:p>
            <a:pPr marL="971550" lvl="1" indent="-514350">
              <a:spcBef>
                <a:spcPts val="0"/>
              </a:spcBef>
              <a:buFont typeface="+mj-lt"/>
              <a:buAutoNum type="arabicPeriod"/>
            </a:pPr>
            <a:r>
              <a:rPr lang="en-GB" sz="2100" dirty="0"/>
              <a:t>Depression and how it can affect you.</a:t>
            </a:r>
          </a:p>
          <a:p>
            <a:pPr marL="971550" lvl="1" indent="-514350">
              <a:spcBef>
                <a:spcPts val="0"/>
              </a:spcBef>
              <a:buFont typeface="+mj-lt"/>
              <a:buAutoNum type="arabicPeriod"/>
            </a:pPr>
            <a:r>
              <a:rPr lang="en-GB" sz="2100" dirty="0"/>
              <a:t>Personal factors and preventive strategies.</a:t>
            </a:r>
          </a:p>
          <a:p>
            <a:pPr marL="971550" lvl="1" indent="-514350">
              <a:spcBef>
                <a:spcPts val="0"/>
              </a:spcBef>
              <a:buFont typeface="+mj-lt"/>
              <a:buAutoNum type="arabicPeriod"/>
            </a:pPr>
            <a:r>
              <a:rPr lang="en-GB" sz="2100" dirty="0"/>
              <a:t>Anxiety and how it can affect you.</a:t>
            </a:r>
          </a:p>
          <a:p>
            <a:pPr marL="971550" lvl="1" indent="-514350">
              <a:spcBef>
                <a:spcPts val="0"/>
              </a:spcBef>
              <a:buFont typeface="+mj-lt"/>
              <a:buAutoNum type="arabicPeriod"/>
            </a:pPr>
            <a:r>
              <a:rPr lang="en-GB" sz="2100" dirty="0"/>
              <a:t>Personal factors and preventive strategies.</a:t>
            </a:r>
          </a:p>
          <a:p>
            <a:pPr marL="971550" lvl="1" indent="-514350">
              <a:spcBef>
                <a:spcPts val="0"/>
              </a:spcBef>
              <a:buFont typeface="+mj-lt"/>
              <a:buAutoNum type="arabicPeriod"/>
            </a:pPr>
            <a:r>
              <a:rPr lang="en-GB" sz="2100" dirty="0"/>
              <a:t>What happens if someone becomes mentally ill?</a:t>
            </a:r>
          </a:p>
          <a:p>
            <a:pPr marL="971550" lvl="1" indent="-514350">
              <a:spcBef>
                <a:spcPts val="0"/>
              </a:spcBef>
              <a:buFont typeface="+mj-lt"/>
              <a:buAutoNum type="arabicPeriod"/>
            </a:pPr>
            <a:r>
              <a:rPr lang="en-GB" sz="2100" dirty="0"/>
              <a:t>Developing individual, positive mental health plans.</a:t>
            </a:r>
          </a:p>
          <a:p>
            <a:pPr marL="971550" lvl="1" indent="-514350">
              <a:spcBef>
                <a:spcPts val="0"/>
              </a:spcBef>
              <a:buFont typeface="+mj-lt"/>
              <a:buAutoNum type="arabicPeriod"/>
            </a:pPr>
            <a:r>
              <a:rPr lang="en-GB" sz="2100" dirty="0"/>
              <a:t>Continuation of session eight.</a:t>
            </a:r>
          </a:p>
          <a:p>
            <a:pPr marL="971550" lvl="1" indent="-514350">
              <a:spcBef>
                <a:spcPts val="0"/>
              </a:spcBef>
              <a:buFont typeface="+mj-lt"/>
              <a:buAutoNum type="arabicPeriod"/>
            </a:pPr>
            <a:r>
              <a:rPr lang="en-GB" sz="2100" dirty="0"/>
              <a:t>Review of the course.</a:t>
            </a:r>
          </a:p>
        </p:txBody>
      </p:sp>
      <p:sp>
        <p:nvSpPr>
          <p:cNvPr id="6" name="Slide Number Placeholder 3">
            <a:extLst>
              <a:ext uri="{FF2B5EF4-FFF2-40B4-BE49-F238E27FC236}">
                <a16:creationId xmlns:a16="http://schemas.microsoft.com/office/drawing/2014/main" id="{533770FE-53C0-5045-AE03-0AC87EFAEEA4}"/>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88</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9A45C0A-092B-084D-91C2-0B29E9018DE3}"/>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5</a:t>
            </a:r>
          </a:p>
        </p:txBody>
      </p:sp>
    </p:spTree>
    <p:extLst>
      <p:ext uri="{BB962C8B-B14F-4D97-AF65-F5344CB8AC3E}">
        <p14:creationId xmlns:p14="http://schemas.microsoft.com/office/powerpoint/2010/main" val="5927297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051" y="552932"/>
            <a:ext cx="10972800" cy="1143000"/>
          </a:xfrm>
        </p:spPr>
        <p:txBody>
          <a:bodyPr>
            <a:noAutofit/>
          </a:bodyPr>
          <a:lstStyle/>
          <a:p>
            <a:r>
              <a:rPr lang="en-GB" dirty="0"/>
              <a:t>Strategies for supporting people with </a:t>
            </a:r>
            <a:br>
              <a:rPr lang="en-GB" dirty="0"/>
            </a:br>
            <a:r>
              <a:rPr lang="en-GB" dirty="0"/>
              <a:t>mental illness – The Tuesday Group</a:t>
            </a:r>
          </a:p>
        </p:txBody>
      </p:sp>
      <p:sp>
        <p:nvSpPr>
          <p:cNvPr id="3" name="Content Placeholder 2"/>
          <p:cNvSpPr>
            <a:spLocks noGrp="1"/>
          </p:cNvSpPr>
          <p:nvPr>
            <p:ph idx="1"/>
          </p:nvPr>
        </p:nvSpPr>
        <p:spPr>
          <a:xfrm>
            <a:off x="863046" y="1997535"/>
            <a:ext cx="10808805" cy="3687647"/>
          </a:xfrm>
        </p:spPr>
        <p:txBody>
          <a:bodyPr numCol="2" spcCol="108000">
            <a:noAutofit/>
          </a:bodyPr>
          <a:lstStyle/>
          <a:p>
            <a:pPr marL="0" indent="0">
              <a:spcBef>
                <a:spcPts val="0"/>
              </a:spcBef>
              <a:buNone/>
            </a:pPr>
            <a:r>
              <a:rPr lang="en-GB" sz="2200" b="1" dirty="0"/>
              <a:t>What’s the best way for me to treat someone else with mental health problems? </a:t>
            </a:r>
          </a:p>
          <a:p>
            <a:pPr marL="266700" lvl="1" indent="-257175">
              <a:spcBef>
                <a:spcPts val="0"/>
              </a:spcBef>
            </a:pPr>
            <a:r>
              <a:rPr lang="en-GB" sz="2000" dirty="0"/>
              <a:t>When someone is distressed, unwell </a:t>
            </a:r>
            <a:br>
              <a:rPr lang="en-GB" sz="2000" dirty="0"/>
            </a:br>
            <a:r>
              <a:rPr lang="en-GB" sz="2000" dirty="0"/>
              <a:t>or acting strange, what should people </a:t>
            </a:r>
            <a:br>
              <a:rPr lang="en-GB" sz="2000" dirty="0"/>
            </a:br>
            <a:r>
              <a:rPr lang="en-GB" sz="2000" dirty="0"/>
              <a:t>do to help them?</a:t>
            </a:r>
          </a:p>
          <a:p>
            <a:pPr marL="266700" lvl="1" indent="-257175">
              <a:spcBef>
                <a:spcPts val="0"/>
              </a:spcBef>
              <a:spcAft>
                <a:spcPts val="600"/>
              </a:spcAft>
            </a:pPr>
            <a:r>
              <a:rPr lang="en-GB" sz="2000" dirty="0"/>
              <a:t>What are the things to avoid doing or </a:t>
            </a:r>
            <a:br>
              <a:rPr lang="en-GB" sz="2000" dirty="0"/>
            </a:br>
            <a:r>
              <a:rPr lang="en-GB" sz="2000" dirty="0"/>
              <a:t>saying that may make the situation worse?</a:t>
            </a:r>
          </a:p>
          <a:p>
            <a:pPr marL="0" indent="0">
              <a:spcBef>
                <a:spcPts val="0"/>
              </a:spcBef>
              <a:buNone/>
            </a:pPr>
            <a:r>
              <a:rPr lang="en-GB" sz="2200" b="1" dirty="0"/>
              <a:t>How can people help me?</a:t>
            </a:r>
          </a:p>
          <a:p>
            <a:pPr marL="266700" lvl="1" indent="-257175">
              <a:spcBef>
                <a:spcPts val="0"/>
              </a:spcBef>
            </a:pPr>
            <a:r>
              <a:rPr lang="en-GB" sz="2100" dirty="0"/>
              <a:t>Involving people in my care and recovery.</a:t>
            </a:r>
          </a:p>
          <a:p>
            <a:pPr marL="266700" lvl="1" indent="-257175">
              <a:spcBef>
                <a:spcPts val="0"/>
              </a:spcBef>
            </a:pPr>
            <a:r>
              <a:rPr lang="en-GB" sz="2100" dirty="0"/>
              <a:t>Listening to what I have to say and find </a:t>
            </a:r>
            <a:br>
              <a:rPr lang="en-GB" sz="2100" dirty="0"/>
            </a:br>
            <a:r>
              <a:rPr lang="en-GB" sz="2100" dirty="0"/>
              <a:t>out about me.</a:t>
            </a:r>
          </a:p>
          <a:p>
            <a:pPr marL="266700" lvl="1" indent="-257175">
              <a:spcBef>
                <a:spcPts val="0"/>
              </a:spcBef>
            </a:pPr>
            <a:r>
              <a:rPr lang="en-GB" sz="2100" dirty="0"/>
              <a:t>Treating me equally, involving me, </a:t>
            </a:r>
            <a:br>
              <a:rPr lang="en-GB" sz="2100" dirty="0"/>
            </a:br>
            <a:r>
              <a:rPr lang="en-GB" sz="2100" dirty="0"/>
              <a:t>and remembering that I am a person.</a:t>
            </a:r>
          </a:p>
          <a:p>
            <a:pPr marL="266700" lvl="1" indent="-257175">
              <a:spcBef>
                <a:spcPts val="0"/>
              </a:spcBef>
              <a:spcAft>
                <a:spcPts val="600"/>
              </a:spcAft>
            </a:pPr>
            <a:r>
              <a:rPr lang="en-GB" sz="2100" dirty="0"/>
              <a:t>What if I get into trouble when I am </a:t>
            </a:r>
            <a:br>
              <a:rPr lang="en-GB" sz="2100" dirty="0"/>
            </a:br>
            <a:r>
              <a:rPr lang="en-GB" sz="2100" dirty="0"/>
              <a:t>not well?</a:t>
            </a:r>
          </a:p>
          <a:p>
            <a:pPr marL="0" indent="0">
              <a:spcBef>
                <a:spcPts val="0"/>
              </a:spcBef>
              <a:buNone/>
            </a:pPr>
            <a:r>
              <a:rPr lang="en-GB" sz="2200" b="1" dirty="0"/>
              <a:t>Seeing health professionals</a:t>
            </a:r>
          </a:p>
          <a:p>
            <a:pPr marL="266700" lvl="1" indent="-257175">
              <a:spcBef>
                <a:spcPts val="0"/>
              </a:spcBef>
            </a:pPr>
            <a:r>
              <a:rPr lang="en-GB" sz="2000" dirty="0"/>
              <a:t>Using questionnaires to find out how </a:t>
            </a:r>
            <a:br>
              <a:rPr lang="en-GB" sz="2000" dirty="0"/>
            </a:br>
            <a:r>
              <a:rPr lang="en-GB" sz="2000" dirty="0"/>
              <a:t>I am feeling.</a:t>
            </a:r>
          </a:p>
          <a:p>
            <a:pPr marL="266700" lvl="1" indent="-257175">
              <a:spcBef>
                <a:spcPts val="0"/>
              </a:spcBef>
            </a:pPr>
            <a:r>
              <a:rPr lang="en-GB" sz="2000" dirty="0"/>
              <a:t>Giving my nurse or doctor information </a:t>
            </a:r>
            <a:br>
              <a:rPr lang="en-GB" sz="2000" dirty="0"/>
            </a:br>
            <a:r>
              <a:rPr lang="en-GB" sz="2000" dirty="0"/>
              <a:t>about me.</a:t>
            </a:r>
          </a:p>
          <a:p>
            <a:pPr marL="266700" lvl="1" indent="-257175">
              <a:spcBef>
                <a:spcPts val="0"/>
              </a:spcBef>
            </a:pPr>
            <a:r>
              <a:rPr lang="en-GB" sz="2000" dirty="0"/>
              <a:t>What to do if I don’t understand or </a:t>
            </a:r>
            <a:br>
              <a:rPr lang="en-GB" sz="2000" dirty="0"/>
            </a:br>
            <a:r>
              <a:rPr lang="en-GB" sz="2000" dirty="0"/>
              <a:t>forget what people are talking about?</a:t>
            </a:r>
          </a:p>
          <a:p>
            <a:pPr marL="266700" lvl="1" indent="-257175">
              <a:spcBef>
                <a:spcPts val="0"/>
              </a:spcBef>
            </a:pPr>
            <a:r>
              <a:rPr lang="en-GB" sz="2000" dirty="0"/>
              <a:t>Why do they want to see me again?</a:t>
            </a:r>
          </a:p>
        </p:txBody>
      </p:sp>
      <p:sp>
        <p:nvSpPr>
          <p:cNvPr id="6" name="Slide Number Placeholder 3">
            <a:extLst>
              <a:ext uri="{FF2B5EF4-FFF2-40B4-BE49-F238E27FC236}">
                <a16:creationId xmlns:a16="http://schemas.microsoft.com/office/drawing/2014/main" id="{E58B0127-2FB8-4C4C-9362-11E95BDCD7B8}"/>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89</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D6F144D-68DA-6544-A6C4-7CAE94E221E6}"/>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5</a:t>
            </a:r>
          </a:p>
        </p:txBody>
      </p:sp>
    </p:spTree>
    <p:extLst>
      <p:ext uri="{BB962C8B-B14F-4D97-AF65-F5344CB8AC3E}">
        <p14:creationId xmlns:p14="http://schemas.microsoft.com/office/powerpoint/2010/main" val="3778430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What is mental health? (I) </a:t>
            </a:r>
          </a:p>
        </p:txBody>
      </p:sp>
      <p:sp>
        <p:nvSpPr>
          <p:cNvPr id="3" name="Content Placeholder 2"/>
          <p:cNvSpPr>
            <a:spLocks noGrp="1"/>
          </p:cNvSpPr>
          <p:nvPr>
            <p:ph idx="1"/>
          </p:nvPr>
        </p:nvSpPr>
        <p:spPr>
          <a:xfrm>
            <a:off x="1730477" y="2101443"/>
            <a:ext cx="8809703" cy="3089990"/>
          </a:xfrm>
        </p:spPr>
        <p:txBody>
          <a:bodyPr>
            <a:normAutofit fontScale="92500" lnSpcReduction="10000"/>
          </a:bodyPr>
          <a:lstStyle/>
          <a:p>
            <a:pPr marL="0" indent="0">
              <a:buNone/>
            </a:pPr>
            <a:r>
              <a:rPr lang="en-GB" sz="3000" dirty="0"/>
              <a:t>‘Mental health is defined as a state of well-being in which every individual realises his or her own potential, can cope with the normal stresses of life, can work productively and fruitfully, and is able to make a contribution to her or his community.’ </a:t>
            </a:r>
          </a:p>
          <a:p>
            <a:pPr marL="0" indent="0">
              <a:buNone/>
            </a:pPr>
            <a:endParaRPr lang="en-GB" sz="3000" dirty="0"/>
          </a:p>
          <a:p>
            <a:pPr marL="0" indent="0">
              <a:buNone/>
            </a:pPr>
            <a:r>
              <a:rPr lang="en-GB" sz="3000" dirty="0"/>
              <a:t>WHO, 2014 </a:t>
            </a:r>
          </a:p>
        </p:txBody>
      </p:sp>
      <p:sp>
        <p:nvSpPr>
          <p:cNvPr id="8" name="Slide Number Placeholder 3">
            <a:extLst>
              <a:ext uri="{FF2B5EF4-FFF2-40B4-BE49-F238E27FC236}">
                <a16:creationId xmlns:a16="http://schemas.microsoft.com/office/drawing/2014/main" id="{0B7CAA29-1C0F-D34F-9103-F1E478279D16}"/>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9</a:t>
            </a:fld>
            <a:endParaRPr lang="en-GB" sz="16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AB04E09-E713-324F-B933-5CC0C5A06473}"/>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1</a:t>
            </a:r>
          </a:p>
        </p:txBody>
      </p:sp>
    </p:spTree>
    <p:extLst>
      <p:ext uri="{BB962C8B-B14F-4D97-AF65-F5344CB8AC3E}">
        <p14:creationId xmlns:p14="http://schemas.microsoft.com/office/powerpoint/2010/main" val="27672296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592" y="326165"/>
            <a:ext cx="10972800" cy="1143000"/>
          </a:xfrm>
        </p:spPr>
        <p:txBody>
          <a:bodyPr>
            <a:noAutofit/>
          </a:bodyPr>
          <a:lstStyle/>
          <a:p>
            <a:r>
              <a:rPr lang="en-GB" dirty="0"/>
              <a:t>Case study 2 – </a:t>
            </a:r>
            <a:r>
              <a:rPr lang="en-GB" dirty="0" err="1"/>
              <a:t>Mindapples</a:t>
            </a:r>
            <a:r>
              <a:rPr lang="en-GB" dirty="0"/>
              <a:t> (I)</a:t>
            </a:r>
          </a:p>
        </p:txBody>
      </p:sp>
      <p:sp>
        <p:nvSpPr>
          <p:cNvPr id="3" name="Content Placeholder 2"/>
          <p:cNvSpPr>
            <a:spLocks noGrp="1"/>
          </p:cNvSpPr>
          <p:nvPr>
            <p:ph idx="1"/>
          </p:nvPr>
        </p:nvSpPr>
        <p:spPr>
          <a:xfrm>
            <a:off x="1347486" y="1722904"/>
            <a:ext cx="9814157" cy="4389661"/>
          </a:xfrm>
        </p:spPr>
        <p:txBody>
          <a:bodyPr>
            <a:noAutofit/>
          </a:bodyPr>
          <a:lstStyle/>
          <a:p>
            <a:r>
              <a:rPr lang="en-GB" sz="2800" dirty="0"/>
              <a:t>Mindapples started as a one-day workshop for a group of people with an intellectual disability on how to understand your mind and ways to stay physically and mentally well.</a:t>
            </a:r>
          </a:p>
          <a:p>
            <a:r>
              <a:rPr lang="en-GB" sz="2800" dirty="0"/>
              <a:t>During the evaluation participants expressed an interest </a:t>
            </a:r>
            <a:br>
              <a:rPr lang="en-GB" sz="2800" dirty="0"/>
            </a:br>
            <a:r>
              <a:rPr lang="en-GB" sz="2800" dirty="0"/>
              <a:t>in having a weekly support group to continue on the </a:t>
            </a:r>
            <a:r>
              <a:rPr lang="en-GB" sz="2800" dirty="0" err="1"/>
              <a:t>Mindapples</a:t>
            </a:r>
            <a:r>
              <a:rPr lang="en-GB" sz="2800" dirty="0"/>
              <a:t> themes.</a:t>
            </a:r>
          </a:p>
          <a:p>
            <a:r>
              <a:rPr lang="en-GB" sz="2800" dirty="0"/>
              <a:t>As with the first workshop the weekly groups are also </a:t>
            </a:r>
            <a:br>
              <a:rPr lang="en-GB" sz="2800" dirty="0"/>
            </a:br>
            <a:r>
              <a:rPr lang="en-GB" sz="2800" dirty="0"/>
              <a:t>co-facilitated by an expert-by-experience.</a:t>
            </a:r>
          </a:p>
          <a:p>
            <a:endParaRPr lang="en-GB" sz="2800" dirty="0"/>
          </a:p>
          <a:p>
            <a:endParaRPr lang="en-GB" sz="2800" dirty="0"/>
          </a:p>
        </p:txBody>
      </p:sp>
      <p:sp>
        <p:nvSpPr>
          <p:cNvPr id="7" name="Slide Number Placeholder 3">
            <a:extLst>
              <a:ext uri="{FF2B5EF4-FFF2-40B4-BE49-F238E27FC236}">
                <a16:creationId xmlns:a16="http://schemas.microsoft.com/office/drawing/2014/main" id="{F81B93B2-B97D-8E4E-B53E-F437487E3A00}"/>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90</a:t>
            </a:fld>
            <a:endParaRPr lang="en-GB" sz="1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A83E196-178A-F345-9967-2ACF8D80C70E}"/>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5</a:t>
            </a:r>
          </a:p>
        </p:txBody>
      </p:sp>
    </p:spTree>
    <p:extLst>
      <p:ext uri="{BB962C8B-B14F-4D97-AF65-F5344CB8AC3E}">
        <p14:creationId xmlns:p14="http://schemas.microsoft.com/office/powerpoint/2010/main" val="12807702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5948" y="1593696"/>
            <a:ext cx="10005391" cy="4090332"/>
          </a:xfrm>
        </p:spPr>
        <p:txBody>
          <a:bodyPr>
            <a:noAutofit/>
          </a:bodyPr>
          <a:lstStyle/>
          <a:p>
            <a:r>
              <a:rPr lang="en-GB" sz="2800" dirty="0"/>
              <a:t>The group sometimes invites other professionals to come and give information and advice on related subjects.</a:t>
            </a:r>
          </a:p>
          <a:p>
            <a:r>
              <a:rPr lang="en-GB" sz="2800" dirty="0"/>
              <a:t>The group does a combination of learning together about relevant issues and doing activities such as music and movement, relaxation, and parties to celebrate occasions.</a:t>
            </a:r>
          </a:p>
          <a:p>
            <a:r>
              <a:rPr lang="en-GB" sz="2800" dirty="0"/>
              <a:t>The group plans to get involved in national celebrations such as Learning Disability Awareness week and also participate in giving feedback to other relevant initiatives such as government policy and legislation consultations. </a:t>
            </a:r>
          </a:p>
          <a:p>
            <a:endParaRPr lang="en-GB" sz="2800" dirty="0"/>
          </a:p>
        </p:txBody>
      </p:sp>
      <p:sp>
        <p:nvSpPr>
          <p:cNvPr id="6" name="Slide Number Placeholder 3">
            <a:extLst>
              <a:ext uri="{FF2B5EF4-FFF2-40B4-BE49-F238E27FC236}">
                <a16:creationId xmlns:a16="http://schemas.microsoft.com/office/drawing/2014/main" id="{40D9762E-D485-CB4B-A31F-F5A6EE510B97}"/>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91</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53043FA-9046-C443-B72C-3777C5AA2DC7}"/>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5</a:t>
            </a:r>
          </a:p>
        </p:txBody>
      </p:sp>
      <p:sp>
        <p:nvSpPr>
          <p:cNvPr id="9" name="Title 1">
            <a:extLst>
              <a:ext uri="{FF2B5EF4-FFF2-40B4-BE49-F238E27FC236}">
                <a16:creationId xmlns:a16="http://schemas.microsoft.com/office/drawing/2014/main" id="{6E6B8C26-7115-634F-A993-133A184F092F}"/>
              </a:ext>
            </a:extLst>
          </p:cNvPr>
          <p:cNvSpPr>
            <a:spLocks noGrp="1"/>
          </p:cNvSpPr>
          <p:nvPr>
            <p:ph type="title"/>
          </p:nvPr>
        </p:nvSpPr>
        <p:spPr>
          <a:xfrm>
            <a:off x="545592" y="326165"/>
            <a:ext cx="10972800" cy="1143000"/>
          </a:xfrm>
        </p:spPr>
        <p:txBody>
          <a:bodyPr>
            <a:noAutofit/>
          </a:bodyPr>
          <a:lstStyle/>
          <a:p>
            <a:r>
              <a:rPr lang="en-GB" dirty="0"/>
              <a:t>Case study 2 – </a:t>
            </a:r>
            <a:r>
              <a:rPr lang="en-GB" dirty="0" err="1"/>
              <a:t>Mindapples</a:t>
            </a:r>
            <a:r>
              <a:rPr lang="en-GB" dirty="0"/>
              <a:t> (</a:t>
            </a:r>
            <a:r>
              <a:rPr lang="en-GB" dirty="0" err="1"/>
              <a:t>lI</a:t>
            </a:r>
            <a:r>
              <a:rPr lang="en-GB" dirty="0"/>
              <a:t>)</a:t>
            </a:r>
          </a:p>
        </p:txBody>
      </p:sp>
    </p:spTree>
    <p:extLst>
      <p:ext uri="{BB962C8B-B14F-4D97-AF65-F5344CB8AC3E}">
        <p14:creationId xmlns:p14="http://schemas.microsoft.com/office/powerpoint/2010/main" val="36662462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0673"/>
            <a:ext cx="10972800" cy="1143000"/>
          </a:xfrm>
        </p:spPr>
        <p:txBody>
          <a:bodyPr>
            <a:normAutofit/>
          </a:bodyPr>
          <a:lstStyle/>
          <a:p>
            <a:r>
              <a:rPr lang="en-GB" dirty="0"/>
              <a:t>Role of support workers</a:t>
            </a:r>
          </a:p>
        </p:txBody>
      </p:sp>
      <p:sp>
        <p:nvSpPr>
          <p:cNvPr id="3" name="Content Placeholder 2"/>
          <p:cNvSpPr>
            <a:spLocks noGrp="1"/>
          </p:cNvSpPr>
          <p:nvPr>
            <p:ph idx="1"/>
          </p:nvPr>
        </p:nvSpPr>
        <p:spPr>
          <a:xfrm>
            <a:off x="1222747" y="1842712"/>
            <a:ext cx="10228520" cy="3397834"/>
          </a:xfrm>
        </p:spPr>
        <p:txBody>
          <a:bodyPr>
            <a:noAutofit/>
          </a:bodyPr>
          <a:lstStyle/>
          <a:p>
            <a:r>
              <a:rPr lang="en-GB" sz="3000" dirty="0"/>
              <a:t>Accompanying clients to/from sessions.</a:t>
            </a:r>
          </a:p>
          <a:p>
            <a:r>
              <a:rPr lang="en-GB" sz="3000" dirty="0"/>
              <a:t>Providing support after sessions e.g. distraction, quiet time, company.</a:t>
            </a:r>
          </a:p>
          <a:p>
            <a:r>
              <a:rPr lang="en-GB" sz="3000" dirty="0"/>
              <a:t>Monitoring charts e.g. ‘ABC’.</a:t>
            </a:r>
          </a:p>
          <a:p>
            <a:r>
              <a:rPr lang="en-GB" sz="3000" dirty="0"/>
              <a:t>Helping service users with homework.</a:t>
            </a:r>
          </a:p>
          <a:p>
            <a:r>
              <a:rPr lang="en-GB" sz="3000" dirty="0"/>
              <a:t>Helping service users remember to bring work to therapy.</a:t>
            </a:r>
          </a:p>
          <a:p>
            <a:endParaRPr lang="en-GB" sz="2800" dirty="0"/>
          </a:p>
        </p:txBody>
      </p:sp>
      <p:sp>
        <p:nvSpPr>
          <p:cNvPr id="6" name="Slide Number Placeholder 3">
            <a:extLst>
              <a:ext uri="{FF2B5EF4-FFF2-40B4-BE49-F238E27FC236}">
                <a16:creationId xmlns:a16="http://schemas.microsoft.com/office/drawing/2014/main" id="{AACD27DC-04B3-E14E-9373-3ADE7F1F6CE1}"/>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92</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150E1C6-C4EE-C549-96B2-DFEF545F01D9}"/>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5</a:t>
            </a:r>
          </a:p>
        </p:txBody>
      </p:sp>
    </p:spTree>
    <p:extLst>
      <p:ext uri="{BB962C8B-B14F-4D97-AF65-F5344CB8AC3E}">
        <p14:creationId xmlns:p14="http://schemas.microsoft.com/office/powerpoint/2010/main" val="17925707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9904" y="384196"/>
            <a:ext cx="10972800" cy="1143000"/>
          </a:xfrm>
        </p:spPr>
        <p:txBody>
          <a:bodyPr>
            <a:noAutofit/>
          </a:bodyPr>
          <a:lstStyle/>
          <a:p>
            <a:r>
              <a:rPr lang="en-GB" dirty="0"/>
              <a:t>What staff should know (I)</a:t>
            </a:r>
          </a:p>
        </p:txBody>
      </p:sp>
      <p:sp>
        <p:nvSpPr>
          <p:cNvPr id="3" name="Content Placeholder 2"/>
          <p:cNvSpPr>
            <a:spLocks noGrp="1"/>
          </p:cNvSpPr>
          <p:nvPr>
            <p:ph idx="1"/>
          </p:nvPr>
        </p:nvSpPr>
        <p:spPr>
          <a:xfrm>
            <a:off x="2867438" y="1865465"/>
            <a:ext cx="6357731" cy="3382395"/>
          </a:xfrm>
        </p:spPr>
        <p:txBody>
          <a:bodyPr>
            <a:normAutofit/>
          </a:bodyPr>
          <a:lstStyle/>
          <a:p>
            <a:r>
              <a:rPr lang="en-GB" sz="3000" dirty="0"/>
              <a:t>Valuing People.</a:t>
            </a:r>
          </a:p>
          <a:p>
            <a:r>
              <a:rPr lang="en-GB" sz="3000" dirty="0"/>
              <a:t>Rights.</a:t>
            </a:r>
          </a:p>
          <a:p>
            <a:r>
              <a:rPr lang="en-GB" sz="3000" dirty="0"/>
              <a:t>Choices.</a:t>
            </a:r>
          </a:p>
          <a:p>
            <a:r>
              <a:rPr lang="en-GB" sz="3000" dirty="0"/>
              <a:t>Independence.</a:t>
            </a:r>
          </a:p>
          <a:p>
            <a:r>
              <a:rPr lang="en-GB" sz="3000" dirty="0"/>
              <a:t>Being included.</a:t>
            </a:r>
          </a:p>
          <a:p>
            <a:r>
              <a:rPr lang="en-GB" sz="3000" dirty="0"/>
              <a:t>What is good for mental health?</a:t>
            </a:r>
          </a:p>
          <a:p>
            <a:endParaRPr lang="en-GB" dirty="0"/>
          </a:p>
        </p:txBody>
      </p:sp>
      <p:sp>
        <p:nvSpPr>
          <p:cNvPr id="6" name="Slide Number Placeholder 3">
            <a:extLst>
              <a:ext uri="{FF2B5EF4-FFF2-40B4-BE49-F238E27FC236}">
                <a16:creationId xmlns:a16="http://schemas.microsoft.com/office/drawing/2014/main" id="{E504A7EE-0429-1F4F-B926-C60955F7390C}"/>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93</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E0FC7A0-4AC3-454C-AB0C-C68F66414576}"/>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5</a:t>
            </a:r>
          </a:p>
        </p:txBody>
      </p:sp>
    </p:spTree>
    <p:extLst>
      <p:ext uri="{BB962C8B-B14F-4D97-AF65-F5344CB8AC3E}">
        <p14:creationId xmlns:p14="http://schemas.microsoft.com/office/powerpoint/2010/main" val="6143387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1695" y="2088024"/>
            <a:ext cx="10721009" cy="4225797"/>
          </a:xfrm>
        </p:spPr>
        <p:txBody>
          <a:bodyPr>
            <a:normAutofit/>
          </a:bodyPr>
          <a:lstStyle/>
          <a:p>
            <a:pPr>
              <a:lnSpc>
                <a:spcPct val="110000"/>
              </a:lnSpc>
            </a:pPr>
            <a:r>
              <a:rPr lang="en-GB" sz="2800" dirty="0"/>
              <a:t>How to tell if someone has a mental health problem. </a:t>
            </a:r>
          </a:p>
          <a:p>
            <a:pPr>
              <a:lnSpc>
                <a:spcPct val="110000"/>
              </a:lnSpc>
            </a:pPr>
            <a:r>
              <a:rPr lang="en-GB" sz="2800" dirty="0"/>
              <a:t>That you ask questions to the person and not the parent or staff.</a:t>
            </a:r>
          </a:p>
          <a:p>
            <a:pPr>
              <a:lnSpc>
                <a:spcPct val="110000"/>
              </a:lnSpc>
            </a:pPr>
            <a:r>
              <a:rPr lang="en-GB" sz="2800" dirty="0"/>
              <a:t>They should understand that the person has their own thoughts and feelings.</a:t>
            </a:r>
          </a:p>
          <a:p>
            <a:pPr>
              <a:lnSpc>
                <a:spcPct val="110000"/>
              </a:lnSpc>
            </a:pPr>
            <a:r>
              <a:rPr lang="en-GB" sz="2800" dirty="0"/>
              <a:t>About medication and talking therapies.</a:t>
            </a:r>
          </a:p>
          <a:p>
            <a:pPr>
              <a:lnSpc>
                <a:spcPct val="110000"/>
              </a:lnSpc>
            </a:pPr>
            <a:r>
              <a:rPr lang="en-GB" sz="2800" dirty="0"/>
              <a:t>That you have to ask the person to give consent for treatment.</a:t>
            </a:r>
          </a:p>
          <a:p>
            <a:endParaRPr lang="en-GB" dirty="0"/>
          </a:p>
        </p:txBody>
      </p:sp>
      <p:sp>
        <p:nvSpPr>
          <p:cNvPr id="6" name="Slide Number Placeholder 3">
            <a:extLst>
              <a:ext uri="{FF2B5EF4-FFF2-40B4-BE49-F238E27FC236}">
                <a16:creationId xmlns:a16="http://schemas.microsoft.com/office/drawing/2014/main" id="{CB6B3819-5B53-AD48-A7FE-8B69CD4ABD4C}"/>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94</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6E65D07-0709-194F-B7F9-71FAE4AA57B7}"/>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5</a:t>
            </a:r>
          </a:p>
        </p:txBody>
      </p:sp>
      <p:sp>
        <p:nvSpPr>
          <p:cNvPr id="9" name="Title 1">
            <a:extLst>
              <a:ext uri="{FF2B5EF4-FFF2-40B4-BE49-F238E27FC236}">
                <a16:creationId xmlns:a16="http://schemas.microsoft.com/office/drawing/2014/main" id="{A15B0B17-1120-9A42-AC68-E06520D98BA9}"/>
              </a:ext>
            </a:extLst>
          </p:cNvPr>
          <p:cNvSpPr>
            <a:spLocks noGrp="1"/>
          </p:cNvSpPr>
          <p:nvPr>
            <p:ph type="title"/>
          </p:nvPr>
        </p:nvSpPr>
        <p:spPr>
          <a:xfrm>
            <a:off x="559904" y="384196"/>
            <a:ext cx="10972800" cy="1143000"/>
          </a:xfrm>
        </p:spPr>
        <p:txBody>
          <a:bodyPr>
            <a:noAutofit/>
          </a:bodyPr>
          <a:lstStyle/>
          <a:p>
            <a:r>
              <a:rPr lang="en-GB" dirty="0"/>
              <a:t>What staff should know (Il)</a:t>
            </a:r>
          </a:p>
        </p:txBody>
      </p:sp>
    </p:spTree>
    <p:extLst>
      <p:ext uri="{BB962C8B-B14F-4D97-AF65-F5344CB8AC3E}">
        <p14:creationId xmlns:p14="http://schemas.microsoft.com/office/powerpoint/2010/main" val="35526417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160" y="507128"/>
            <a:ext cx="10972800" cy="1143000"/>
          </a:xfrm>
        </p:spPr>
        <p:txBody>
          <a:bodyPr>
            <a:noAutofit/>
          </a:bodyPr>
          <a:lstStyle/>
          <a:p>
            <a:r>
              <a:rPr lang="en-GB" dirty="0"/>
              <a:t>What staff should be good at</a:t>
            </a:r>
          </a:p>
        </p:txBody>
      </p:sp>
      <p:sp>
        <p:nvSpPr>
          <p:cNvPr id="3" name="Content Placeholder 2"/>
          <p:cNvSpPr>
            <a:spLocks noGrp="1"/>
          </p:cNvSpPr>
          <p:nvPr>
            <p:ph idx="1"/>
          </p:nvPr>
        </p:nvSpPr>
        <p:spPr>
          <a:xfrm>
            <a:off x="1936684" y="1823711"/>
            <a:ext cx="8623852" cy="4453128"/>
          </a:xfrm>
        </p:spPr>
        <p:txBody>
          <a:bodyPr>
            <a:noAutofit/>
          </a:bodyPr>
          <a:lstStyle/>
          <a:p>
            <a:r>
              <a:rPr lang="en-GB" sz="2800" dirty="0"/>
              <a:t>How to help people be healthy.</a:t>
            </a:r>
          </a:p>
          <a:p>
            <a:r>
              <a:rPr lang="en-GB" sz="2800" dirty="0"/>
              <a:t>Understanding people’s needs.</a:t>
            </a:r>
          </a:p>
          <a:p>
            <a:r>
              <a:rPr lang="en-GB" sz="2800" dirty="0"/>
              <a:t>Teaching people ways to be calm.</a:t>
            </a:r>
          </a:p>
          <a:p>
            <a:r>
              <a:rPr lang="en-GB" sz="2800" dirty="0"/>
              <a:t>What tablets people take and why.</a:t>
            </a:r>
          </a:p>
          <a:p>
            <a:r>
              <a:rPr lang="en-GB" sz="2800" dirty="0"/>
              <a:t>To be aware of side effects of medication.</a:t>
            </a:r>
          </a:p>
          <a:p>
            <a:r>
              <a:rPr lang="en-GB" sz="2800" dirty="0"/>
              <a:t>How to give support with problems like depression.</a:t>
            </a:r>
          </a:p>
          <a:p>
            <a:r>
              <a:rPr lang="en-GB" sz="2800" dirty="0"/>
              <a:t>What other services can help people with their mental health problem.</a:t>
            </a:r>
          </a:p>
        </p:txBody>
      </p:sp>
      <p:sp>
        <p:nvSpPr>
          <p:cNvPr id="6" name="Slide Number Placeholder 3">
            <a:extLst>
              <a:ext uri="{FF2B5EF4-FFF2-40B4-BE49-F238E27FC236}">
                <a16:creationId xmlns:a16="http://schemas.microsoft.com/office/drawing/2014/main" id="{E4617C5A-5370-EF4C-AE9B-A9E8BF2237DD}"/>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95</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D749F35-4C01-EF41-9D40-EE7591E6FB72}"/>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5</a:t>
            </a:r>
          </a:p>
        </p:txBody>
      </p:sp>
    </p:spTree>
    <p:extLst>
      <p:ext uri="{BB962C8B-B14F-4D97-AF65-F5344CB8AC3E}">
        <p14:creationId xmlns:p14="http://schemas.microsoft.com/office/powerpoint/2010/main" val="29491435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67864"/>
            <a:ext cx="10972800" cy="1143000"/>
          </a:xfrm>
        </p:spPr>
        <p:txBody>
          <a:bodyPr>
            <a:noAutofit/>
          </a:bodyPr>
          <a:lstStyle/>
          <a:p>
            <a:r>
              <a:rPr lang="en-GB" dirty="0"/>
              <a:t>Bill of Rights (Tuesday Group)</a:t>
            </a:r>
          </a:p>
        </p:txBody>
      </p:sp>
      <p:sp>
        <p:nvSpPr>
          <p:cNvPr id="3" name="Content Placeholder 2"/>
          <p:cNvSpPr>
            <a:spLocks noGrp="1"/>
          </p:cNvSpPr>
          <p:nvPr>
            <p:ph idx="1"/>
          </p:nvPr>
        </p:nvSpPr>
        <p:spPr>
          <a:xfrm>
            <a:off x="788502" y="1760819"/>
            <a:ext cx="11194433" cy="3834914"/>
          </a:xfrm>
        </p:spPr>
        <p:txBody>
          <a:bodyPr>
            <a:noAutofit/>
          </a:bodyPr>
          <a:lstStyle/>
          <a:p>
            <a:pPr>
              <a:spcBef>
                <a:spcPts val="24"/>
              </a:spcBef>
              <a:spcAft>
                <a:spcPts val="300"/>
              </a:spcAft>
            </a:pPr>
            <a:r>
              <a:rPr lang="en-GB" sz="2500" dirty="0"/>
              <a:t>We have the right to be treated with respect.</a:t>
            </a:r>
          </a:p>
          <a:p>
            <a:pPr>
              <a:spcBef>
                <a:spcPts val="24"/>
              </a:spcBef>
              <a:spcAft>
                <a:spcPts val="300"/>
              </a:spcAft>
            </a:pPr>
            <a:r>
              <a:rPr lang="en-GB" sz="2500" dirty="0"/>
              <a:t>We have the same rights as any other person.</a:t>
            </a:r>
          </a:p>
          <a:p>
            <a:pPr>
              <a:spcBef>
                <a:spcPts val="24"/>
              </a:spcBef>
              <a:spcAft>
                <a:spcPts val="300"/>
              </a:spcAft>
            </a:pPr>
            <a:r>
              <a:rPr lang="en-GB" sz="2500" dirty="0"/>
              <a:t>We should have the same opportunities as any other person.</a:t>
            </a:r>
          </a:p>
          <a:p>
            <a:pPr>
              <a:spcBef>
                <a:spcPts val="24"/>
              </a:spcBef>
              <a:spcAft>
                <a:spcPts val="300"/>
              </a:spcAft>
            </a:pPr>
            <a:r>
              <a:rPr lang="en-GB" sz="2500" dirty="0"/>
              <a:t>We have the right to make our own decisions.</a:t>
            </a:r>
          </a:p>
          <a:p>
            <a:pPr>
              <a:spcBef>
                <a:spcPts val="24"/>
              </a:spcBef>
              <a:spcAft>
                <a:spcPts val="300"/>
              </a:spcAft>
            </a:pPr>
            <a:r>
              <a:rPr lang="en-GB" sz="2500" dirty="0"/>
              <a:t>We have the right to use the same mental health services as other people.</a:t>
            </a:r>
          </a:p>
          <a:p>
            <a:pPr>
              <a:spcBef>
                <a:spcPts val="24"/>
              </a:spcBef>
              <a:spcAft>
                <a:spcPts val="300"/>
              </a:spcAft>
            </a:pPr>
            <a:r>
              <a:rPr lang="en-GB" sz="2500" dirty="0"/>
              <a:t>We have the right to an advocate if we want one.</a:t>
            </a:r>
          </a:p>
          <a:p>
            <a:pPr>
              <a:spcBef>
                <a:spcPts val="24"/>
              </a:spcBef>
              <a:spcAft>
                <a:spcPts val="300"/>
              </a:spcAft>
            </a:pPr>
            <a:r>
              <a:rPr lang="en-GB" sz="2500" dirty="0"/>
              <a:t>We have the right to be included in all discussions about our mental health.</a:t>
            </a:r>
          </a:p>
          <a:p>
            <a:pPr>
              <a:spcBef>
                <a:spcPts val="24"/>
              </a:spcBef>
              <a:spcAft>
                <a:spcPts val="300"/>
              </a:spcAft>
            </a:pPr>
            <a:r>
              <a:rPr lang="en-GB" sz="2500" dirty="0"/>
              <a:t>We have the right to a wide range of treatments, not just medication.</a:t>
            </a:r>
          </a:p>
          <a:p>
            <a:pPr>
              <a:spcBef>
                <a:spcPts val="24"/>
              </a:spcBef>
              <a:spcAft>
                <a:spcPts val="300"/>
              </a:spcAft>
            </a:pPr>
            <a:r>
              <a:rPr lang="en-GB" sz="2500" dirty="0"/>
              <a:t>We have the right to see what is written about us.</a:t>
            </a:r>
          </a:p>
        </p:txBody>
      </p:sp>
      <p:sp>
        <p:nvSpPr>
          <p:cNvPr id="6" name="Slide Number Placeholder 3">
            <a:extLst>
              <a:ext uri="{FF2B5EF4-FFF2-40B4-BE49-F238E27FC236}">
                <a16:creationId xmlns:a16="http://schemas.microsoft.com/office/drawing/2014/main" id="{36570862-FA75-FF43-89A3-558C608F1522}"/>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96</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231DB03-E12C-AB44-AB59-AFFFB4340A4B}"/>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5</a:t>
            </a:r>
          </a:p>
        </p:txBody>
      </p:sp>
    </p:spTree>
    <p:extLst>
      <p:ext uri="{BB962C8B-B14F-4D97-AF65-F5344CB8AC3E}">
        <p14:creationId xmlns:p14="http://schemas.microsoft.com/office/powerpoint/2010/main" val="6143387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3"/>
            <a:ext cx="10972800" cy="1143000"/>
          </a:xfrm>
        </p:spPr>
        <p:txBody>
          <a:bodyPr>
            <a:normAutofit/>
          </a:bodyPr>
          <a:lstStyle/>
          <a:p>
            <a:r>
              <a:rPr lang="en-GB" dirty="0"/>
              <a:t>Finally</a:t>
            </a:r>
          </a:p>
        </p:txBody>
      </p:sp>
      <p:sp>
        <p:nvSpPr>
          <p:cNvPr id="3" name="Content Placeholder 2"/>
          <p:cNvSpPr>
            <a:spLocks noGrp="1"/>
          </p:cNvSpPr>
          <p:nvPr>
            <p:ph idx="1"/>
          </p:nvPr>
        </p:nvSpPr>
        <p:spPr>
          <a:xfrm>
            <a:off x="2150165" y="1855772"/>
            <a:ext cx="8097078" cy="4525200"/>
          </a:xfrm>
        </p:spPr>
        <p:txBody>
          <a:bodyPr>
            <a:normAutofit/>
          </a:bodyPr>
          <a:lstStyle/>
          <a:p>
            <a:pPr marL="0" indent="0">
              <a:buNone/>
            </a:pPr>
            <a:r>
              <a:rPr lang="en-GB" dirty="0"/>
              <a:t>Talk about…</a:t>
            </a:r>
          </a:p>
          <a:p>
            <a:r>
              <a:rPr lang="en-GB" dirty="0"/>
              <a:t>At least one thing you have learnt today.</a:t>
            </a:r>
          </a:p>
          <a:p>
            <a:r>
              <a:rPr lang="en-GB" dirty="0"/>
              <a:t>At least one thing that you will change or implement in your practice as a result of today’s learning.</a:t>
            </a:r>
          </a:p>
        </p:txBody>
      </p:sp>
      <p:sp>
        <p:nvSpPr>
          <p:cNvPr id="6" name="Slide Number Placeholder 3">
            <a:extLst>
              <a:ext uri="{FF2B5EF4-FFF2-40B4-BE49-F238E27FC236}">
                <a16:creationId xmlns:a16="http://schemas.microsoft.com/office/drawing/2014/main" id="{7B49B684-17E5-2842-9675-81C2C8ED31F7}"/>
              </a:ext>
            </a:extLst>
          </p:cNvPr>
          <p:cNvSpPr txBox="1">
            <a:spLocks/>
          </p:cNvSpPr>
          <p:nvPr/>
        </p:nvSpPr>
        <p:spPr>
          <a:xfrm>
            <a:off x="9138136" y="20163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a:latin typeface="Arial" panose="020B0604020202020204" pitchFamily="34" charset="0"/>
                <a:cs typeface="Arial" panose="020B0604020202020204" pitchFamily="34" charset="0"/>
              </a:rPr>
              <a:t>Slide </a:t>
            </a:r>
            <a:fld id="{F7980D94-6C86-4A1B-AC66-FB9B09BC63A8}" type="slidenum">
              <a:rPr lang="en-GB" sz="1600" smtClean="0">
                <a:latin typeface="Arial" panose="020B0604020202020204" pitchFamily="34" charset="0"/>
                <a:cs typeface="Arial" panose="020B0604020202020204" pitchFamily="34" charset="0"/>
              </a:rPr>
              <a:pPr algn="r"/>
              <a:t>97</a:t>
            </a:fld>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1D1D133-BBEB-0F43-98CE-5949C1746231}"/>
              </a:ext>
            </a:extLst>
          </p:cNvPr>
          <p:cNvSpPr txBox="1"/>
          <p:nvPr/>
        </p:nvSpPr>
        <p:spPr>
          <a:xfrm>
            <a:off x="234304" y="201634"/>
            <a:ext cx="167335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Section 5</a:t>
            </a:r>
          </a:p>
        </p:txBody>
      </p:sp>
    </p:spTree>
    <p:extLst>
      <p:ext uri="{BB962C8B-B14F-4D97-AF65-F5344CB8AC3E}">
        <p14:creationId xmlns:p14="http://schemas.microsoft.com/office/powerpoint/2010/main" val="30049108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8428</TotalTime>
  <Words>7585</Words>
  <Application>Microsoft Macintosh PowerPoint</Application>
  <PresentationFormat>Widescreen</PresentationFormat>
  <Paragraphs>827</Paragraphs>
  <Slides>97</Slides>
  <Notes>55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97</vt:i4>
      </vt:variant>
    </vt:vector>
  </HeadingPairs>
  <TitlesOfParts>
    <vt:vector size="100" baseType="lpstr">
      <vt:lpstr>Arial</vt:lpstr>
      <vt:lpstr>Calibri</vt:lpstr>
      <vt:lpstr>Office Theme</vt:lpstr>
      <vt:lpstr>Introduction to Supporting  Mental Health and Mental Wellbeing  of Adults with Intellectual Disabilities</vt:lpstr>
      <vt:lpstr>Group agreement</vt:lpstr>
      <vt:lpstr>PowerPoint Presentation</vt:lpstr>
      <vt:lpstr>Hopes and expectations</vt:lpstr>
      <vt:lpstr>Outline of the day </vt:lpstr>
      <vt:lpstr>Learning outcomes</vt:lpstr>
      <vt:lpstr>Section 1: What is mental health? </vt:lpstr>
      <vt:lpstr>Group work</vt:lpstr>
      <vt:lpstr>What is mental health? (I) </vt:lpstr>
      <vt:lpstr>What is mental health? (II)</vt:lpstr>
      <vt:lpstr>Mental health and wellbeing</vt:lpstr>
      <vt:lpstr>What helps you stay mentally well?</vt:lpstr>
      <vt:lpstr>Promoting mental wellbeing</vt:lpstr>
      <vt:lpstr>Benefits of good mental health</vt:lpstr>
      <vt:lpstr>Who can experience mental health difficulties?</vt:lpstr>
      <vt:lpstr>Common myths</vt:lpstr>
      <vt:lpstr>Group work</vt:lpstr>
      <vt:lpstr>Triggers for mental health difficulties</vt:lpstr>
      <vt:lpstr>Signs and symptoms of mental health difficulties observed by others</vt:lpstr>
      <vt:lpstr>Signs as experienced by the person with mental health difficulties</vt:lpstr>
      <vt:lpstr>Other possible signs of mental health difficulties</vt:lpstr>
      <vt:lpstr>What is an intellectual disability?</vt:lpstr>
      <vt:lpstr>How does intellectual disability affect day-to-day lives?</vt:lpstr>
      <vt:lpstr>Presentation of mental health difficulties in people with intellectual disabilities</vt:lpstr>
      <vt:lpstr>Risk factors for mental health difficulties</vt:lpstr>
      <vt:lpstr>Intellectual disability and mental health</vt:lpstr>
      <vt:lpstr>Video</vt:lpstr>
      <vt:lpstr>Case study – Joe  </vt:lpstr>
      <vt:lpstr>How Joe was supported</vt:lpstr>
      <vt:lpstr>Section 2: What is mental illness and common mental health diagnoses?</vt:lpstr>
      <vt:lpstr>What is mental illness? (II)</vt:lpstr>
      <vt:lpstr>Common signs and symptoms  of mental illness</vt:lpstr>
      <vt:lpstr>Mood disorders</vt:lpstr>
      <vt:lpstr>Case study: depression – Mr A</vt:lpstr>
      <vt:lpstr>Who did what to support Mr A</vt:lpstr>
      <vt:lpstr>Psychosis</vt:lpstr>
      <vt:lpstr>Psychotic disorders – bipolar disorder</vt:lpstr>
      <vt:lpstr>Schizophrenia and psychosis </vt:lpstr>
      <vt:lpstr>Schizophrenia, psychosis and  intellectual disability </vt:lpstr>
      <vt:lpstr>Case study: Schizophrenia – Olayemi</vt:lpstr>
      <vt:lpstr>What happened next and how  Olayemi was supported</vt:lpstr>
      <vt:lpstr>Personality disorders</vt:lpstr>
      <vt:lpstr>Common types of  personality disorder</vt:lpstr>
      <vt:lpstr>Paranoid personality disorder</vt:lpstr>
      <vt:lpstr>Dissocial personality disorder</vt:lpstr>
      <vt:lpstr>Borderline personality disorder (BPD)</vt:lpstr>
      <vt:lpstr>Case study: personality disorder – Rani</vt:lpstr>
      <vt:lpstr>How Rani was supported</vt:lpstr>
      <vt:lpstr>Dementia</vt:lpstr>
      <vt:lpstr>Case study: dementia – Annie </vt:lpstr>
      <vt:lpstr>Section 3 – Mental health assessment for people with an intellectual disability</vt:lpstr>
      <vt:lpstr>Principles of assessment</vt:lpstr>
      <vt:lpstr>Assessment</vt:lpstr>
      <vt:lpstr>Case study: Mohammed</vt:lpstr>
      <vt:lpstr>Information needed for assessment (I)</vt:lpstr>
      <vt:lpstr>Information needed for assessment (II)</vt:lpstr>
      <vt:lpstr>People that may be involved in assessment and treatment </vt:lpstr>
      <vt:lpstr>Person with an intellectual disability</vt:lpstr>
      <vt:lpstr>Family and carers</vt:lpstr>
      <vt:lpstr>Advocates</vt:lpstr>
      <vt:lpstr>Psychiatrists</vt:lpstr>
      <vt:lpstr>Nurses</vt:lpstr>
      <vt:lpstr>Social workers</vt:lpstr>
      <vt:lpstr>Psychologists and behaviour  support services</vt:lpstr>
      <vt:lpstr>Occupational therapists </vt:lpstr>
      <vt:lpstr>Speech and language therapists </vt:lpstr>
      <vt:lpstr>Difficulties with assessment</vt:lpstr>
      <vt:lpstr>Ways to support someone in assessment, care and treatment</vt:lpstr>
      <vt:lpstr>Reasonable adjustments</vt:lpstr>
      <vt:lpstr>Section 4: Mental health  interventions and treatment for  people with intellectual disabilities</vt:lpstr>
      <vt:lpstr>Principles of intervention</vt:lpstr>
      <vt:lpstr>Psychological interventions/ talking therapies</vt:lpstr>
      <vt:lpstr>Types of talking therapies/interventions</vt:lpstr>
      <vt:lpstr>Psychological interventions formats</vt:lpstr>
      <vt:lpstr>Medication (I)</vt:lpstr>
      <vt:lpstr>Medication (II) </vt:lpstr>
      <vt:lpstr>Types of medication</vt:lpstr>
      <vt:lpstr>Overmedicating (I) </vt:lpstr>
      <vt:lpstr>Overmedicating (II) </vt:lpstr>
      <vt:lpstr>Electroconvulsive therapy (ECT)</vt:lpstr>
      <vt:lpstr>Section 5: Mental health  promotion and the views of people  with an intellectual disability</vt:lpstr>
      <vt:lpstr>Mental health promotion and  the views of people with  an intellectual disability</vt:lpstr>
      <vt:lpstr>Mental health promotion (I)</vt:lpstr>
      <vt:lpstr>Mental health promotion (II)</vt:lpstr>
      <vt:lpstr>Starting a group</vt:lpstr>
      <vt:lpstr>Format of groups</vt:lpstr>
      <vt:lpstr>How to self-care</vt:lpstr>
      <vt:lpstr>Case study 1 – The Tuesday Group</vt:lpstr>
      <vt:lpstr>Strategies for supporting people with  mental illness – The Tuesday Group</vt:lpstr>
      <vt:lpstr>Case study 2 – Mindapples (I)</vt:lpstr>
      <vt:lpstr>Case study 2 – Mindapples (lI)</vt:lpstr>
      <vt:lpstr>Role of support workers</vt:lpstr>
      <vt:lpstr>What staff should know (I)</vt:lpstr>
      <vt:lpstr>What staff should know (Il)</vt:lpstr>
      <vt:lpstr>What staff should be good at</vt:lpstr>
      <vt:lpstr>Bill of Rights (Tuesday Group)</vt:lpstr>
      <vt:lpstr>Finally</vt:lpstr>
    </vt:vector>
  </TitlesOfParts>
  <Company>London South Bank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the Mental Health of People with  Intellectual Disabilities</dc:title>
  <dc:creator>Chaplin, Edward</dc:creator>
  <cp:lastModifiedBy>Emma Dawe</cp:lastModifiedBy>
  <cp:revision>453</cp:revision>
  <cp:lastPrinted>2020-04-30T10:08:17Z</cp:lastPrinted>
  <dcterms:created xsi:type="dcterms:W3CDTF">2019-01-08T14:37:56Z</dcterms:created>
  <dcterms:modified xsi:type="dcterms:W3CDTF">2020-04-30T10:16:07Z</dcterms:modified>
</cp:coreProperties>
</file>